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18"/>
  </p:notesMasterIdLst>
  <p:sldIdLst>
    <p:sldId id="398" r:id="rId3"/>
    <p:sldId id="399" r:id="rId4"/>
    <p:sldId id="400" r:id="rId5"/>
    <p:sldId id="860" r:id="rId6"/>
    <p:sldId id="864" r:id="rId7"/>
    <p:sldId id="865" r:id="rId8"/>
    <p:sldId id="862" r:id="rId9"/>
    <p:sldId id="866" r:id="rId10"/>
    <p:sldId id="867" r:id="rId11"/>
    <p:sldId id="863" r:id="rId12"/>
    <p:sldId id="868" r:id="rId13"/>
    <p:sldId id="869" r:id="rId14"/>
    <p:sldId id="870" r:id="rId15"/>
    <p:sldId id="859" r:id="rId16"/>
    <p:sldId id="812" r:id="rId1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65B"/>
    <a:srgbClr val="A5A5A5"/>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p:cViewPr>
        <p:scale>
          <a:sx n="75" d="100"/>
          <a:sy n="75" d="100"/>
        </p:scale>
        <p:origin x="1694" y="2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05/07/2023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Times New Roman" panose="02020603050405020304" pitchFamily="18" charset="0"/>
              </a:rPr>
              <a:t>Bom boa noite gente, hoje vamos focar mais na parte prática.</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Como na semana passada a gente não conseguiu montar aos projetos, a gente vai dedicar aqui praticamente toda aula para montar os projetinhos e tirar dúvidas e explicar como eles funcionam, então primeiro a gente vai voltar lá na aula 4 né, e eu queria que vocês montassem para essa aula o semáforo com um botão né vamos entender lá que tá funcionando o que ele tá fazendo.</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Tá em seguida tá a gente vai montar o projetinho 6 tá bom que é o é a sequência de leds controlada por um potenciômetro eu vou explicar para vocês o que acontece. Por fim, a gente vai monta os projetos 7, 8 e 9, mas se não der tempo, vamos pelo menos montar o projeto 7 e 8 e o 9 fica para casa.</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Vamos pegar os kits. </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a:t>
            </a:fld>
            <a:endParaRPr lang="pt-BR"/>
          </a:p>
        </p:txBody>
      </p:sp>
    </p:spTree>
    <p:extLst>
      <p:ext uri="{BB962C8B-B14F-4D97-AF65-F5344CB8AC3E}">
        <p14:creationId xmlns:p14="http://schemas.microsoft.com/office/powerpoint/2010/main" val="2341201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11</a:t>
            </a:fld>
            <a:endParaRPr lang="pt-BR" dirty="0"/>
          </a:p>
        </p:txBody>
      </p:sp>
    </p:spTree>
    <p:extLst>
      <p:ext uri="{BB962C8B-B14F-4D97-AF65-F5344CB8AC3E}">
        <p14:creationId xmlns:p14="http://schemas.microsoft.com/office/powerpoint/2010/main" val="404069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12</a:t>
            </a:fld>
            <a:endParaRPr lang="pt-BR" dirty="0"/>
          </a:p>
        </p:txBody>
      </p:sp>
    </p:spTree>
    <p:extLst>
      <p:ext uri="{BB962C8B-B14F-4D97-AF65-F5344CB8AC3E}">
        <p14:creationId xmlns:p14="http://schemas.microsoft.com/office/powerpoint/2010/main" val="220048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a:t>
            </a:fld>
            <a:endParaRPr lang="pt-BR" dirty="0"/>
          </a:p>
        </p:txBody>
      </p:sp>
    </p:spTree>
    <p:extLst>
      <p:ext uri="{BB962C8B-B14F-4D97-AF65-F5344CB8AC3E}">
        <p14:creationId xmlns:p14="http://schemas.microsoft.com/office/powerpoint/2010/main" val="274512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4</a:t>
            </a:fld>
            <a:endParaRPr lang="pt-BR" dirty="0"/>
          </a:p>
        </p:txBody>
      </p:sp>
    </p:spTree>
    <p:extLst>
      <p:ext uri="{BB962C8B-B14F-4D97-AF65-F5344CB8AC3E}">
        <p14:creationId xmlns:p14="http://schemas.microsoft.com/office/powerpoint/2010/main" val="150651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5</a:t>
            </a:fld>
            <a:endParaRPr lang="pt-BR" dirty="0"/>
          </a:p>
        </p:txBody>
      </p:sp>
    </p:spTree>
    <p:extLst>
      <p:ext uri="{BB962C8B-B14F-4D97-AF65-F5344CB8AC3E}">
        <p14:creationId xmlns:p14="http://schemas.microsoft.com/office/powerpoint/2010/main" val="308951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dirty="0"/>
          </a:p>
        </p:txBody>
      </p:sp>
    </p:spTree>
    <p:extLst>
      <p:ext uri="{BB962C8B-B14F-4D97-AF65-F5344CB8AC3E}">
        <p14:creationId xmlns:p14="http://schemas.microsoft.com/office/powerpoint/2010/main" val="106456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dirty="0"/>
          </a:p>
        </p:txBody>
      </p:sp>
    </p:spTree>
    <p:extLst>
      <p:ext uri="{BB962C8B-B14F-4D97-AF65-F5344CB8AC3E}">
        <p14:creationId xmlns:p14="http://schemas.microsoft.com/office/powerpoint/2010/main" val="162543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dirty="0"/>
          </a:p>
        </p:txBody>
      </p:sp>
    </p:spTree>
    <p:extLst>
      <p:ext uri="{BB962C8B-B14F-4D97-AF65-F5344CB8AC3E}">
        <p14:creationId xmlns:p14="http://schemas.microsoft.com/office/powerpoint/2010/main" val="1340991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dirty="0"/>
          </a:p>
        </p:txBody>
      </p:sp>
    </p:spTree>
    <p:extLst>
      <p:ext uri="{BB962C8B-B14F-4D97-AF65-F5344CB8AC3E}">
        <p14:creationId xmlns:p14="http://schemas.microsoft.com/office/powerpoint/2010/main" val="49534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dirty="0"/>
          </a:p>
        </p:txBody>
      </p:sp>
    </p:spTree>
    <p:extLst>
      <p:ext uri="{BB962C8B-B14F-4D97-AF65-F5344CB8AC3E}">
        <p14:creationId xmlns:p14="http://schemas.microsoft.com/office/powerpoint/2010/main" val="129678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05/07/2023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05/07/2023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05/07/2023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05/07/2023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beçalho da Seção">
    <p:bg>
      <p:bgPr>
        <a:solidFill>
          <a:schemeClr val="bg1"/>
        </a:solidFill>
        <a:effectLst/>
      </p:bgPr>
    </p:bg>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6BBCFB1-7055-FAC3-9389-5D3744D51AE9}"/>
              </a:ext>
            </a:extLst>
          </p:cNvPr>
          <p:cNvPicPr>
            <a:picLocks noChangeAspect="1"/>
          </p:cNvPicPr>
          <p:nvPr userDrawn="1"/>
        </p:nvPicPr>
        <p:blipFill>
          <a:blip r:embed="rId2"/>
          <a:stretch>
            <a:fillRect/>
          </a:stretch>
        </p:blipFill>
        <p:spPr>
          <a:xfrm>
            <a:off x="1" y="1975644"/>
            <a:ext cx="9143999" cy="2906713"/>
          </a:xfrm>
          <a:prstGeom prst="rect">
            <a:avLst/>
          </a:prstGeom>
        </p:spPr>
      </p:pic>
      <p:sp>
        <p:nvSpPr>
          <p:cNvPr id="2" name="Título 1">
            <a:extLst>
              <a:ext uri="{FF2B5EF4-FFF2-40B4-BE49-F238E27FC236}">
                <a16:creationId xmlns:a16="http://schemas.microsoft.com/office/drawing/2014/main" id="{F05CB39F-3DB8-E388-0EA0-7784F89937FC}"/>
              </a:ext>
            </a:extLst>
          </p:cNvPr>
          <p:cNvSpPr>
            <a:spLocks noGrp="1"/>
          </p:cNvSpPr>
          <p:nvPr>
            <p:ph type="title" hasCustomPrompt="1"/>
          </p:nvPr>
        </p:nvSpPr>
        <p:spPr>
          <a:xfrm>
            <a:off x="628650" y="2073528"/>
            <a:ext cx="8387603" cy="1234448"/>
          </a:xfrm>
        </p:spPr>
        <p:txBody>
          <a:bodyPr anchor="ctr">
            <a:normAutofit/>
          </a:bodyPr>
          <a:lstStyle>
            <a:lvl1pPr>
              <a:defRPr sz="3000">
                <a:solidFill>
                  <a:schemeClr val="bg1">
                    <a:lumMod val="85000"/>
                  </a:schemeClr>
                </a:solidFill>
                <a:latin typeface="Gotham HTF"/>
              </a:defRPr>
            </a:lvl1pPr>
          </a:lstStyle>
          <a:p>
            <a:r>
              <a:rPr lang="pt-BR" dirty="0">
                <a:effectLst/>
                <a:latin typeface="Arial" panose="020B0604020202020204" pitchFamily="34" charset="0"/>
              </a:rPr>
              <a:t>Copyright © 2023 Prof. Fulano de tal</a:t>
            </a:r>
            <a:endParaRPr lang="pt-BR" dirty="0"/>
          </a:p>
        </p:txBody>
      </p:sp>
      <p:pic>
        <p:nvPicPr>
          <p:cNvPr id="10" name="Imagem 9">
            <a:extLst>
              <a:ext uri="{FF2B5EF4-FFF2-40B4-BE49-F238E27FC236}">
                <a16:creationId xmlns:a16="http://schemas.microsoft.com/office/drawing/2014/main" id="{0B763F2B-2F27-786A-0992-2F196A37DED3}"/>
              </a:ext>
            </a:extLst>
          </p:cNvPr>
          <p:cNvPicPr>
            <a:picLocks noChangeAspect="1"/>
          </p:cNvPicPr>
          <p:nvPr userDrawn="1"/>
        </p:nvPicPr>
        <p:blipFill>
          <a:blip r:embed="rId3"/>
          <a:stretch>
            <a:fillRect/>
          </a:stretch>
        </p:blipFill>
        <p:spPr>
          <a:xfrm>
            <a:off x="420070" y="2039438"/>
            <a:ext cx="149369" cy="2592933"/>
          </a:xfrm>
          <a:prstGeom prst="rect">
            <a:avLst/>
          </a:prstGeom>
        </p:spPr>
      </p:pic>
      <p:sp>
        <p:nvSpPr>
          <p:cNvPr id="18" name="Título 1">
            <a:extLst>
              <a:ext uri="{FF2B5EF4-FFF2-40B4-BE49-F238E27FC236}">
                <a16:creationId xmlns:a16="http://schemas.microsoft.com/office/drawing/2014/main" id="{FE912F4A-A0EB-DE48-638D-F3D24238F7A8}"/>
              </a:ext>
            </a:extLst>
          </p:cNvPr>
          <p:cNvSpPr txBox="1">
            <a:spLocks/>
          </p:cNvSpPr>
          <p:nvPr userDrawn="1"/>
        </p:nvSpPr>
        <p:spPr>
          <a:xfrm>
            <a:off x="628649" y="3357951"/>
            <a:ext cx="8024534" cy="123444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b="1" kern="1200">
                <a:solidFill>
                  <a:schemeClr val="bg1">
                    <a:lumMod val="85000"/>
                  </a:schemeClr>
                </a:solidFill>
                <a:latin typeface="Arial" panose="020B0604020202020204" pitchFamily="34" charset="0"/>
                <a:ea typeface="+mj-ea"/>
                <a:cs typeface="Arial" panose="020B0604020202020204" pitchFamily="34" charset="0"/>
              </a:defRPr>
            </a:lvl1pPr>
          </a:lstStyle>
          <a:p>
            <a:pPr algn="just"/>
            <a:r>
              <a:rPr lang="pt-BR" sz="1400" dirty="0">
                <a:effectLst/>
                <a:latin typeface="Gotham HTF"/>
              </a:rPr>
              <a:t>Todos direitos reservados. Reprodução ou divulgação total ou parcial deste documento é expressamente proibido sem o consentimento formal, por escrito, do Professor (autor).</a:t>
            </a:r>
            <a:endParaRPr lang="pt-BR" sz="2800" dirty="0">
              <a:latin typeface="Gotham HTF"/>
            </a:endParaRPr>
          </a:p>
        </p:txBody>
      </p:sp>
    </p:spTree>
    <p:extLst>
      <p:ext uri="{BB962C8B-B14F-4D97-AF65-F5344CB8AC3E}">
        <p14:creationId xmlns:p14="http://schemas.microsoft.com/office/powerpoint/2010/main" val="3982175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05/07/2023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05/07/2023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05/07/2023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05/07/2023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05/07/2023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05/07/2023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05/07/2023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05/07/2023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05/07/2023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05/07/2023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05/07/2023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05/07/2023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05/07/2023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05/07/2023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05/07/2023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www.tinkercad.com/things/22NvqRlH8Yb" TargetMode="External"/><Relationship Id="rId2" Type="http://schemas.openxmlformats.org/officeDocument/2006/relationships/image" Target="../media/image27.gif"/><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gif"/><Relationship Id="rId1" Type="http://schemas.openxmlformats.org/officeDocument/2006/relationships/slideLayout" Target="../slideLayouts/slideLayout12.xml"/><Relationship Id="rId4" Type="http://schemas.openxmlformats.org/officeDocument/2006/relationships/hyperlink" Target="https://www.tinkercad.com/things/6O2xPzpq9Q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grpSp>
        <p:nvGrpSpPr>
          <p:cNvPr id="2" name="Group 2">
            <a:extLst>
              <a:ext uri="{FF2B5EF4-FFF2-40B4-BE49-F238E27FC236}">
                <a16:creationId xmlns:a16="http://schemas.microsoft.com/office/drawing/2014/main" id="{CF19F918-5F06-3805-3D75-1470F54A25C9}"/>
              </a:ext>
            </a:extLst>
          </p:cNvPr>
          <p:cNvGrpSpPr/>
          <p:nvPr/>
        </p:nvGrpSpPr>
        <p:grpSpPr>
          <a:xfrm>
            <a:off x="323528" y="908720"/>
            <a:ext cx="8228546" cy="1296144"/>
            <a:chOff x="638714" y="1308295"/>
            <a:chExt cx="10971395" cy="1901011"/>
          </a:xfrm>
        </p:grpSpPr>
        <p:sp>
          <p:nvSpPr>
            <p:cNvPr id="3" name="Rectangle 78">
              <a:extLst>
                <a:ext uri="{FF2B5EF4-FFF2-40B4-BE49-F238E27FC236}">
                  <a16:creationId xmlns:a16="http://schemas.microsoft.com/office/drawing/2014/main" id="{BDE030E8-32BB-BBE5-0437-9B0C182FFB10}"/>
                </a:ext>
              </a:extLst>
            </p:cNvPr>
            <p:cNvSpPr/>
            <p:nvPr/>
          </p:nvSpPr>
          <p:spPr bwMode="auto">
            <a:xfrm>
              <a:off x="1378423" y="1308295"/>
              <a:ext cx="10231686" cy="19010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marL="0" indent="0">
                <a:buNone/>
              </a:pPr>
              <a:r>
                <a:rPr lang="pt-BR" b="0" i="0" dirty="0">
                  <a:solidFill>
                    <a:schemeClr val="tx1"/>
                  </a:solidFill>
                  <a:effectLst/>
                  <a:latin typeface="Gotham HTF"/>
                </a:rPr>
                <a:t>Um sinal digital é uma </a:t>
              </a:r>
              <a:r>
                <a:rPr lang="pt-BR" b="1" i="0" dirty="0">
                  <a:solidFill>
                    <a:schemeClr val="tx1"/>
                  </a:solidFill>
                  <a:effectLst/>
                  <a:latin typeface="Gotham HTF"/>
                </a:rPr>
                <a:t>representação discreta de informações </a:t>
              </a:r>
              <a:r>
                <a:rPr lang="pt-BR" b="0" i="0" dirty="0">
                  <a:solidFill>
                    <a:schemeClr val="tx1"/>
                  </a:solidFill>
                  <a:effectLst/>
                  <a:latin typeface="Gotham HTF"/>
                </a:rPr>
                <a:t>por meio de estados distintos, normalmente representados como </a:t>
              </a:r>
              <a:r>
                <a:rPr lang="pt-BR" b="1" i="0" dirty="0">
                  <a:solidFill>
                    <a:schemeClr val="tx1"/>
                  </a:solidFill>
                  <a:effectLst/>
                  <a:latin typeface="Gotham HTF"/>
                </a:rPr>
                <a:t>0 e 1</a:t>
              </a:r>
              <a:r>
                <a:rPr lang="pt-BR" b="0" i="0" dirty="0">
                  <a:solidFill>
                    <a:schemeClr val="tx1"/>
                  </a:solidFill>
                  <a:effectLst/>
                  <a:latin typeface="Gotham HTF"/>
                </a:rPr>
                <a:t>. Diferentemente dos sinais analógicos, que variam continuamente, os sinais digitais possuem apenas esses dois valores discretos, que representam a </a:t>
              </a:r>
              <a:r>
                <a:rPr lang="pt-BR" b="1" i="0" dirty="0">
                  <a:solidFill>
                    <a:schemeClr val="tx1"/>
                  </a:solidFill>
                  <a:effectLst/>
                  <a:latin typeface="Gotham HTF"/>
                </a:rPr>
                <a:t>presença ou ausência </a:t>
              </a:r>
              <a:r>
                <a:rPr lang="pt-BR" b="0" i="0" dirty="0">
                  <a:solidFill>
                    <a:schemeClr val="tx1"/>
                  </a:solidFill>
                  <a:effectLst/>
                  <a:latin typeface="Gotham HTF"/>
                </a:rPr>
                <a:t>de um determinado estado</a:t>
              </a:r>
              <a:endParaRPr lang="pt-BR" b="1" dirty="0">
                <a:solidFill>
                  <a:schemeClr val="tx1"/>
                </a:solidFill>
                <a:latin typeface="Gotham HTF"/>
              </a:endParaRPr>
            </a:p>
          </p:txBody>
        </p:sp>
        <p:sp>
          <p:nvSpPr>
            <p:cNvPr id="4" name="Pentagon 26">
              <a:extLst>
                <a:ext uri="{FF2B5EF4-FFF2-40B4-BE49-F238E27FC236}">
                  <a16:creationId xmlns:a16="http://schemas.microsoft.com/office/drawing/2014/main" id="{A85194A7-B2E9-1AB4-FDB6-FA2A3BB12000}"/>
                </a:ext>
              </a:extLst>
            </p:cNvPr>
            <p:cNvSpPr/>
            <p:nvPr/>
          </p:nvSpPr>
          <p:spPr bwMode="auto">
            <a:xfrm>
              <a:off x="638714" y="1308295"/>
              <a:ext cx="1075481" cy="1901011"/>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8194" name="Picture 2" descr="Analog vs. Digital Signals: Uses, Advantages and Disadvantages | Article |  MPS">
            <a:extLst>
              <a:ext uri="{FF2B5EF4-FFF2-40B4-BE49-F238E27FC236}">
                <a16:creationId xmlns:a16="http://schemas.microsoft.com/office/drawing/2014/main" id="{6ADC53DA-08AA-2EF6-87BE-64EB1D814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2301"/>
            <a:ext cx="9144000" cy="338296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9A05273-1744-0A66-BE39-FF091183D4FA}"/>
              </a:ext>
            </a:extLst>
          </p:cNvPr>
          <p:cNvSpPr txBox="1"/>
          <p:nvPr/>
        </p:nvSpPr>
        <p:spPr>
          <a:xfrm>
            <a:off x="725840" y="5833864"/>
            <a:ext cx="4572000" cy="230832"/>
          </a:xfrm>
          <a:prstGeom prst="rect">
            <a:avLst/>
          </a:prstGeom>
          <a:noFill/>
        </p:spPr>
        <p:txBody>
          <a:bodyPr wrap="square">
            <a:spAutoFit/>
          </a:bodyPr>
          <a:lstStyle/>
          <a:p>
            <a:r>
              <a:rPr lang="pt-BR" sz="900" dirty="0">
                <a:latin typeface="Gotham HTF"/>
              </a:rPr>
              <a:t>Fonte: https://www.monolithicpower.com/en/analog-vs-digital-signal</a:t>
            </a:r>
          </a:p>
        </p:txBody>
      </p:sp>
    </p:spTree>
    <p:extLst>
      <p:ext uri="{BB962C8B-B14F-4D97-AF65-F5344CB8AC3E}">
        <p14:creationId xmlns:p14="http://schemas.microsoft.com/office/powerpoint/2010/main" val="182470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sp>
        <p:nvSpPr>
          <p:cNvPr id="5" name="Rectangle 6">
            <a:extLst>
              <a:ext uri="{FF2B5EF4-FFF2-40B4-BE49-F238E27FC236}">
                <a16:creationId xmlns:a16="http://schemas.microsoft.com/office/drawing/2014/main" id="{C94DA736-7895-356B-B6BB-E32823C703E4}"/>
              </a:ext>
            </a:extLst>
          </p:cNvPr>
          <p:cNvSpPr>
            <a:spLocks noChangeAspect="1"/>
          </p:cNvSpPr>
          <p:nvPr/>
        </p:nvSpPr>
        <p:spPr>
          <a:xfrm>
            <a:off x="467544" y="439574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b="0" i="0" dirty="0">
              <a:solidFill>
                <a:srgbClr val="D1D5DB"/>
              </a:solidFill>
              <a:effectLst/>
              <a:latin typeface="Söhne"/>
            </a:endParaRPr>
          </a:p>
          <a:p>
            <a:pPr defTabSz="685800"/>
            <a:r>
              <a:rPr lang="pt-BR" sz="1200" b="0" i="0" dirty="0">
                <a:solidFill>
                  <a:schemeClr val="tx1"/>
                </a:solidFill>
                <a:effectLst/>
                <a:latin typeface="Gotham HTF"/>
              </a:rPr>
              <a:t>Outro exemplo de sinal digital é a codificação de áudio em formato MP3. Os arquivos de áudio são convertidos em uma sequência de 0s e 1s para representar as amostras de áudio digitalmente. Essa codificação permite a reprodução precisa do som original quando o sinal digital é convertido de volta em forma analógica.</a:t>
            </a:r>
            <a:endParaRPr lang="pt-BR" sz="1200" dirty="0">
              <a:solidFill>
                <a:schemeClr val="tx1"/>
              </a:solidFill>
              <a:latin typeface="Gotham HTF"/>
            </a:endParaRPr>
          </a:p>
        </p:txBody>
      </p:sp>
      <p:sp>
        <p:nvSpPr>
          <p:cNvPr id="10" name="Rectangle 12">
            <a:extLst>
              <a:ext uri="{FF2B5EF4-FFF2-40B4-BE49-F238E27FC236}">
                <a16:creationId xmlns:a16="http://schemas.microsoft.com/office/drawing/2014/main" id="{7C52F909-5F3B-6DF2-B458-CCBE6E658963}"/>
              </a:ext>
            </a:extLst>
          </p:cNvPr>
          <p:cNvSpPr>
            <a:spLocks noChangeAspect="1"/>
          </p:cNvSpPr>
          <p:nvPr/>
        </p:nvSpPr>
        <p:spPr>
          <a:xfrm>
            <a:off x="467544" y="6236250"/>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5" name="Oval 20">
            <a:extLst>
              <a:ext uri="{FF2B5EF4-FFF2-40B4-BE49-F238E27FC236}">
                <a16:creationId xmlns:a16="http://schemas.microsoft.com/office/drawing/2014/main" id="{B2EF01FB-6B67-C19C-5093-350CF79091F2}"/>
              </a:ext>
            </a:extLst>
          </p:cNvPr>
          <p:cNvSpPr>
            <a:spLocks noChangeAspect="1"/>
          </p:cNvSpPr>
          <p:nvPr/>
        </p:nvSpPr>
        <p:spPr>
          <a:xfrm>
            <a:off x="1763461" y="4048191"/>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digital é o sistema binário, que utiliza apenas os dígitos 0 e 1 para representar informações. Em computadores, por exemplo, as informações são processadas e armazenadas em forma de sinais digitais. Cada bit em um computador representa um 0 ou 1, e é a menor unidade de informação.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 name="Picture 2" descr="Analog vs. Digital Signals: Uses, Advantages and Disadvantages | Article |  MPS">
            <a:extLst>
              <a:ext uri="{FF2B5EF4-FFF2-40B4-BE49-F238E27FC236}">
                <a16:creationId xmlns:a16="http://schemas.microsoft.com/office/drawing/2014/main" id="{F981C0F8-1D46-4BD2-9316-906F00756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000" y="1377509"/>
            <a:ext cx="5366086" cy="1985266"/>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F629396-80D8-8D17-B659-3E1DFCA61F3E}"/>
              </a:ext>
            </a:extLst>
          </p:cNvPr>
          <p:cNvSpPr txBox="1"/>
          <p:nvPr/>
        </p:nvSpPr>
        <p:spPr>
          <a:xfrm>
            <a:off x="4139952" y="3444969"/>
            <a:ext cx="2809456" cy="200055"/>
          </a:xfrm>
          <a:prstGeom prst="rect">
            <a:avLst/>
          </a:prstGeom>
          <a:noFill/>
        </p:spPr>
        <p:txBody>
          <a:bodyPr wrap="square">
            <a:spAutoFit/>
          </a:bodyPr>
          <a:lstStyle/>
          <a:p>
            <a:r>
              <a:rPr lang="pt-BR" sz="700" dirty="0">
                <a:latin typeface="Gotham HTF"/>
              </a:rPr>
              <a:t>Fonte: https://www.monolithicpower.com/en/analog-vs-digital-signal</a:t>
            </a:r>
          </a:p>
        </p:txBody>
      </p:sp>
      <p:pic>
        <p:nvPicPr>
          <p:cNvPr id="9218" name="Picture 2" descr="A continuous time signal is sampled in time domain. Is the signal now a  digital signal? - Quora">
            <a:extLst>
              <a:ext uri="{FF2B5EF4-FFF2-40B4-BE49-F238E27FC236}">
                <a16:creationId xmlns:a16="http://schemas.microsoft.com/office/drawing/2014/main" id="{8FB20404-C1AD-A1D5-86FE-C12762F1A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976015"/>
            <a:ext cx="3816424" cy="257386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D019E5F-387B-2E0D-B881-4DE267C8D62C}"/>
              </a:ext>
            </a:extLst>
          </p:cNvPr>
          <p:cNvSpPr txBox="1"/>
          <p:nvPr/>
        </p:nvSpPr>
        <p:spPr>
          <a:xfrm>
            <a:off x="4032448" y="6541313"/>
            <a:ext cx="4572000" cy="200055"/>
          </a:xfrm>
          <a:prstGeom prst="rect">
            <a:avLst/>
          </a:prstGeom>
          <a:noFill/>
        </p:spPr>
        <p:txBody>
          <a:bodyPr wrap="square">
            <a:spAutoFit/>
          </a:bodyPr>
          <a:lstStyle/>
          <a:p>
            <a:r>
              <a:rPr lang="pt-BR" sz="700" dirty="0"/>
              <a:t>Fonte: https://www.quora.com/A-continuous-time-signal-is-sampled-in-time-domain-Is-the-signal-now-a-digital-signal</a:t>
            </a:r>
          </a:p>
        </p:txBody>
      </p:sp>
    </p:spTree>
    <p:extLst>
      <p:ext uri="{BB962C8B-B14F-4D97-AF65-F5344CB8AC3E}">
        <p14:creationId xmlns:p14="http://schemas.microsoft.com/office/powerpoint/2010/main" val="321946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Captura de Sinais com Botão</a:t>
            </a:r>
          </a:p>
        </p:txBody>
      </p:sp>
      <p:grpSp>
        <p:nvGrpSpPr>
          <p:cNvPr id="2" name="Group 3">
            <a:extLst>
              <a:ext uri="{FF2B5EF4-FFF2-40B4-BE49-F238E27FC236}">
                <a16:creationId xmlns:a16="http://schemas.microsoft.com/office/drawing/2014/main" id="{0A6A415A-849B-E4FD-AB74-3A6808EF53EF}"/>
              </a:ext>
            </a:extLst>
          </p:cNvPr>
          <p:cNvGrpSpPr/>
          <p:nvPr/>
        </p:nvGrpSpPr>
        <p:grpSpPr>
          <a:xfrm>
            <a:off x="323528" y="952985"/>
            <a:ext cx="5904655" cy="2160241"/>
            <a:chOff x="638714" y="3080501"/>
            <a:chExt cx="8528573" cy="3168353"/>
          </a:xfrm>
        </p:grpSpPr>
        <p:sp>
          <p:nvSpPr>
            <p:cNvPr id="3" name="Rectangle 66">
              <a:extLst>
                <a:ext uri="{FF2B5EF4-FFF2-40B4-BE49-F238E27FC236}">
                  <a16:creationId xmlns:a16="http://schemas.microsoft.com/office/drawing/2014/main" id="{E2C71D25-A3D0-0973-E387-CFF00772BCA8}"/>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Um </a:t>
              </a:r>
              <a:r>
                <a:rPr lang="pt-BR" b="0" i="0" dirty="0" err="1">
                  <a:solidFill>
                    <a:schemeClr val="tx1"/>
                  </a:solidFill>
                  <a:effectLst/>
                  <a:latin typeface="Gotham HTF"/>
                </a:rPr>
                <a:t>push</a:t>
              </a:r>
              <a:r>
                <a:rPr lang="pt-BR" b="0" i="0" dirty="0">
                  <a:solidFill>
                    <a:schemeClr val="tx1"/>
                  </a:solidFill>
                  <a:effectLst/>
                  <a:latin typeface="Gotham HTF"/>
                </a:rPr>
                <a:t> </a:t>
              </a:r>
              <a:r>
                <a:rPr lang="pt-BR" b="0" i="0" dirty="0" err="1">
                  <a:solidFill>
                    <a:schemeClr val="tx1"/>
                  </a:solidFill>
                  <a:effectLst/>
                  <a:latin typeface="Gotham HTF"/>
                </a:rPr>
                <a:t>button</a:t>
              </a:r>
              <a:r>
                <a:rPr lang="pt-BR" b="0" i="0" dirty="0">
                  <a:solidFill>
                    <a:schemeClr val="tx1"/>
                  </a:solidFill>
                  <a:effectLst/>
                  <a:latin typeface="Gotham HTF"/>
                </a:rPr>
                <a:t>, também conhecido como botão de pressão ou botão momentâneo, é um tipo de interruptor utilizado em circuitos eletrônicos. Ele é projetado para ser pressionado momentaneamente, retornando à sua posição original quando liberado.</a:t>
              </a:r>
              <a:endParaRPr lang="pt-BR" b="1" dirty="0">
                <a:solidFill>
                  <a:schemeClr val="tx1"/>
                </a:solidFill>
                <a:latin typeface="Gotham HTF"/>
              </a:endParaRPr>
            </a:p>
          </p:txBody>
        </p:sp>
        <p:sp>
          <p:nvSpPr>
            <p:cNvPr id="4" name="Pentagon 19">
              <a:extLst>
                <a:ext uri="{FF2B5EF4-FFF2-40B4-BE49-F238E27FC236}">
                  <a16:creationId xmlns:a16="http://schemas.microsoft.com/office/drawing/2014/main" id="{BF26F3AA-7B98-6A1E-604B-42F271A0A65E}"/>
                </a:ext>
              </a:extLst>
            </p:cNvPr>
            <p:cNvSpPr/>
            <p:nvPr/>
          </p:nvSpPr>
          <p:spPr bwMode="auto">
            <a:xfrm>
              <a:off x="638714" y="3080501"/>
              <a:ext cx="1088601" cy="3165599"/>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grpSp>
        <p:nvGrpSpPr>
          <p:cNvPr id="12" name="Agrupar 11">
            <a:extLst>
              <a:ext uri="{FF2B5EF4-FFF2-40B4-BE49-F238E27FC236}">
                <a16:creationId xmlns:a16="http://schemas.microsoft.com/office/drawing/2014/main" id="{1909A7C1-5AD5-4931-2582-74C461B64D3F}"/>
              </a:ext>
            </a:extLst>
          </p:cNvPr>
          <p:cNvGrpSpPr/>
          <p:nvPr/>
        </p:nvGrpSpPr>
        <p:grpSpPr>
          <a:xfrm>
            <a:off x="323528" y="3627841"/>
            <a:ext cx="3061262" cy="2261129"/>
            <a:chOff x="323528" y="3501008"/>
            <a:chExt cx="3061262" cy="2261129"/>
          </a:xfrm>
        </p:grpSpPr>
        <p:sp>
          <p:nvSpPr>
            <p:cNvPr id="5" name="Rectangle 6">
              <a:extLst>
                <a:ext uri="{FF2B5EF4-FFF2-40B4-BE49-F238E27FC236}">
                  <a16:creationId xmlns:a16="http://schemas.microsoft.com/office/drawing/2014/main" id="{4A56B8F0-6004-2CD0-B1DF-DCDFF4BE2DD7}"/>
                </a:ext>
              </a:extLst>
            </p:cNvPr>
            <p:cNvSpPr>
              <a:spLocks noChangeAspect="1"/>
            </p:cNvSpPr>
            <p:nvPr/>
          </p:nvSpPr>
          <p:spPr>
            <a:xfrm>
              <a:off x="32352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200" dirty="0">
                  <a:solidFill>
                    <a:schemeClr val="tx1"/>
                  </a:solidFill>
                  <a:latin typeface="Gotham HTF"/>
                </a:rPr>
                <a:t>É</a:t>
              </a:r>
              <a:r>
                <a:rPr lang="pt-BR" sz="1200" b="0" i="0" dirty="0">
                  <a:solidFill>
                    <a:schemeClr val="tx1"/>
                  </a:solidFill>
                  <a:effectLst/>
                  <a:latin typeface="Gotham HTF"/>
                </a:rPr>
                <a:t> composto por um mecanismo interno que fecha ou abre um circuito elétrico quando pressionado. Quando o botão é acionado, suas conexões elétricas são estabelecidas, permitindo a passagem da corrente elétrica pelo circuito. Quando o botão é liberado, as conexões são interrompidas, interrompendo o fluxo de corrente.</a:t>
              </a:r>
              <a:endParaRPr lang="pt-BR" sz="1200" dirty="0">
                <a:solidFill>
                  <a:schemeClr val="tx1"/>
                </a:solidFill>
                <a:latin typeface="Gotham HTF"/>
              </a:endParaRPr>
            </a:p>
          </p:txBody>
        </p:sp>
        <p:sp>
          <p:nvSpPr>
            <p:cNvPr id="6" name="Rectangle 12">
              <a:extLst>
                <a:ext uri="{FF2B5EF4-FFF2-40B4-BE49-F238E27FC236}">
                  <a16:creationId xmlns:a16="http://schemas.microsoft.com/office/drawing/2014/main" id="{46287327-4639-9DCC-63E7-A3C738CFCE87}"/>
                </a:ext>
              </a:extLst>
            </p:cNvPr>
            <p:cNvSpPr>
              <a:spLocks noChangeAspect="1"/>
            </p:cNvSpPr>
            <p:nvPr/>
          </p:nvSpPr>
          <p:spPr>
            <a:xfrm>
              <a:off x="32352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7" name="Oval 20">
              <a:extLst>
                <a:ext uri="{FF2B5EF4-FFF2-40B4-BE49-F238E27FC236}">
                  <a16:creationId xmlns:a16="http://schemas.microsoft.com/office/drawing/2014/main" id="{54544662-7F83-1C02-2D51-2FC081AAD745}"/>
                </a:ext>
              </a:extLst>
            </p:cNvPr>
            <p:cNvSpPr>
              <a:spLocks noChangeAspect="1"/>
            </p:cNvSpPr>
            <p:nvPr/>
          </p:nvSpPr>
          <p:spPr>
            <a:xfrm>
              <a:off x="161944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pic>
        <p:nvPicPr>
          <p:cNvPr id="10242" name="Picture 2" descr="140pcs 14 Types Durable Pushbutton Switches Tactile Switches Push Button  Miniature Momentary Tact - Switches - AliExpress">
            <a:extLst>
              <a:ext uri="{FF2B5EF4-FFF2-40B4-BE49-F238E27FC236}">
                <a16:creationId xmlns:a16="http://schemas.microsoft.com/office/drawing/2014/main" id="{13DA9D97-7378-AFA8-825D-A9C935565D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736961"/>
            <a:ext cx="2620031" cy="26200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ow to Connect and Program Push Buttons on the Arduino - Circuit Basics">
            <a:extLst>
              <a:ext uri="{FF2B5EF4-FFF2-40B4-BE49-F238E27FC236}">
                <a16:creationId xmlns:a16="http://schemas.microsoft.com/office/drawing/2014/main" id="{0FE53335-48CA-3D6B-135C-760DD5B413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1919" y="3602221"/>
            <a:ext cx="5220072" cy="252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1323439"/>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 – Entendendo o Conversor AD</a:t>
            </a:r>
          </a:p>
        </p:txBody>
      </p:sp>
      <p:sp>
        <p:nvSpPr>
          <p:cNvPr id="6" name="Espaço Reservado para Conteúdo 2">
            <a:extLst>
              <a:ext uri="{FF2B5EF4-FFF2-40B4-BE49-F238E27FC236}">
                <a16:creationId xmlns:a16="http://schemas.microsoft.com/office/drawing/2014/main" id="{1191F7F9-B62A-DD9B-C496-2FC215E9A164}"/>
              </a:ext>
            </a:extLst>
          </p:cNvPr>
          <p:cNvSpPr txBox="1">
            <a:spLocks/>
          </p:cNvSpPr>
          <p:nvPr/>
        </p:nvSpPr>
        <p:spPr>
          <a:xfrm>
            <a:off x="4499992" y="4689140"/>
            <a:ext cx="3960440" cy="2035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1400" b="1" dirty="0">
                <a:solidFill>
                  <a:srgbClr val="ED265B"/>
                </a:solidFill>
                <a:latin typeface="Gotham HTF"/>
              </a:rPr>
              <a:t>Material necessário: </a:t>
            </a:r>
          </a:p>
          <a:p>
            <a:pPr marL="300038" lvl="1" indent="0">
              <a:buFont typeface="Arial" panose="020B0604020202020204" pitchFamily="34" charset="0"/>
              <a:buNone/>
            </a:pPr>
            <a:r>
              <a:rPr lang="pt-BR" sz="1400" dirty="0">
                <a:latin typeface="Gotham HTF"/>
              </a:rPr>
              <a:t>• 1 Arduino;</a:t>
            </a:r>
          </a:p>
          <a:p>
            <a:pPr marL="300038" lvl="1" indent="0">
              <a:buFont typeface="Arial" panose="020B0604020202020204" pitchFamily="34" charset="0"/>
              <a:buNone/>
            </a:pPr>
            <a:r>
              <a:rPr lang="pt-BR" sz="1400" dirty="0">
                <a:latin typeface="Gotham HTF"/>
              </a:rPr>
              <a:t>• 2 Resistores de 220 ohms;</a:t>
            </a:r>
          </a:p>
          <a:p>
            <a:pPr marL="300038" lvl="1" indent="0">
              <a:buNone/>
            </a:pPr>
            <a:r>
              <a:rPr lang="pt-BR" sz="1400" dirty="0">
                <a:latin typeface="Gotham HTF"/>
              </a:rPr>
              <a:t>• 1 Resistores de 10.000 ohms;</a:t>
            </a:r>
          </a:p>
          <a:p>
            <a:pPr marL="300038" lvl="1" indent="0">
              <a:buFont typeface="Arial" panose="020B0604020202020204" pitchFamily="34" charset="0"/>
              <a:buNone/>
            </a:pPr>
            <a:r>
              <a:rPr lang="pt-BR" sz="1400" dirty="0">
                <a:latin typeface="Gotham HTF"/>
              </a:rPr>
              <a:t>• 1 </a:t>
            </a:r>
            <a:r>
              <a:rPr lang="pt-BR" sz="1400" dirty="0" err="1">
                <a:latin typeface="Gotham HTF"/>
              </a:rPr>
              <a:t>Potenciometro</a:t>
            </a:r>
            <a:r>
              <a:rPr lang="pt-BR" sz="1400" dirty="0">
                <a:latin typeface="Gotham HTF"/>
              </a:rPr>
              <a:t>; </a:t>
            </a:r>
          </a:p>
          <a:p>
            <a:pPr marL="300038" lvl="1" indent="0">
              <a:buFont typeface="Arial" panose="020B0604020202020204" pitchFamily="34" charset="0"/>
              <a:buNone/>
            </a:pPr>
            <a:r>
              <a:rPr lang="pt-BR" sz="1400" dirty="0">
                <a:latin typeface="Gotham HTF"/>
              </a:rPr>
              <a:t>• 1 Protoboard;</a:t>
            </a:r>
          </a:p>
          <a:p>
            <a:pPr marL="300038" lvl="1" indent="0">
              <a:buNone/>
            </a:pPr>
            <a:r>
              <a:rPr lang="pt-BR" sz="1400" dirty="0">
                <a:latin typeface="Gotham HTF"/>
              </a:rPr>
              <a:t>• 1 LCD de 16 x 2;</a:t>
            </a:r>
          </a:p>
          <a:p>
            <a:pPr marL="300038" lvl="1" indent="0">
              <a:buFont typeface="Arial" panose="020B0604020202020204" pitchFamily="34" charset="0"/>
              <a:buNone/>
            </a:pPr>
            <a:r>
              <a:rPr lang="pt-BR" sz="1400" dirty="0">
                <a:latin typeface="Gotham HTF"/>
              </a:rPr>
              <a:t> • Jumpers </a:t>
            </a:r>
            <a:r>
              <a:rPr lang="pt-BR" sz="1400" dirty="0" err="1">
                <a:latin typeface="Gotham HTF"/>
              </a:rPr>
              <a:t>cables</a:t>
            </a:r>
            <a:r>
              <a:rPr lang="pt-BR" sz="1400" dirty="0">
                <a:latin typeface="Gotham HTF"/>
              </a:rPr>
              <a:t>.</a:t>
            </a:r>
          </a:p>
        </p:txBody>
      </p:sp>
      <p:pic>
        <p:nvPicPr>
          <p:cNvPr id="10" name="Picture 4" descr="Resultado de imagem para nerd vector gif">
            <a:extLst>
              <a:ext uri="{FF2B5EF4-FFF2-40B4-BE49-F238E27FC236}">
                <a16:creationId xmlns:a16="http://schemas.microsoft.com/office/drawing/2014/main" id="{20821D97-19E9-1D89-55C2-46C9347CCB44}"/>
              </a:ext>
            </a:extLst>
          </p:cNvPr>
          <p:cNvPicPr>
            <a:picLocks noChangeAspect="1" noChangeArrowheads="1" noCrop="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4363" y="4587943"/>
            <a:ext cx="2298989" cy="172424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676EC278-E11C-CE57-302F-F4E80D287644}"/>
              </a:ext>
            </a:extLst>
          </p:cNvPr>
          <p:cNvSpPr txBox="1"/>
          <p:nvPr/>
        </p:nvSpPr>
        <p:spPr>
          <a:xfrm>
            <a:off x="306452" y="6029887"/>
            <a:ext cx="3761492" cy="423449"/>
          </a:xfrm>
          <a:prstGeom prst="rect">
            <a:avLst/>
          </a:prstGeom>
          <a:noFill/>
        </p:spPr>
        <p:txBody>
          <a:bodyPr wrap="square">
            <a:spAutoFit/>
          </a:bodyPr>
          <a:lstStyle/>
          <a:p>
            <a:pPr>
              <a:lnSpc>
                <a:spcPct val="150000"/>
              </a:lnSpc>
            </a:pPr>
            <a:r>
              <a:rPr lang="pt-BR" sz="1600" b="1" dirty="0">
                <a:solidFill>
                  <a:srgbClr val="ED145B"/>
                </a:solidFill>
                <a:latin typeface="Gotham HTF"/>
              </a:rPr>
              <a:t>Link</a:t>
            </a:r>
            <a:r>
              <a:rPr lang="pt-BR" sz="1600" dirty="0">
                <a:latin typeface="Gotham HTF"/>
              </a:rPr>
              <a:t>: </a:t>
            </a:r>
            <a:r>
              <a:rPr lang="pt-BR" sz="1600" dirty="0">
                <a:latin typeface="Gotham HTF"/>
                <a:hlinkClick r:id="rId3"/>
              </a:rPr>
              <a:t>Projeto 07 - LCD e Divisor de Tensão</a:t>
            </a:r>
            <a:endParaRPr lang="pt-BR" sz="1600" dirty="0">
              <a:latin typeface="Gotham HTF"/>
            </a:endParaRPr>
          </a:p>
        </p:txBody>
      </p:sp>
      <p:sp>
        <p:nvSpPr>
          <p:cNvPr id="5" name="CaixaDeTexto 4">
            <a:extLst>
              <a:ext uri="{FF2B5EF4-FFF2-40B4-BE49-F238E27FC236}">
                <a16:creationId xmlns:a16="http://schemas.microsoft.com/office/drawing/2014/main" id="{B32DDF87-9850-32E7-430B-A391FE028282}"/>
              </a:ext>
            </a:extLst>
          </p:cNvPr>
          <p:cNvSpPr txBox="1"/>
          <p:nvPr/>
        </p:nvSpPr>
        <p:spPr>
          <a:xfrm>
            <a:off x="228600" y="1412776"/>
            <a:ext cx="4127376" cy="4619854"/>
          </a:xfrm>
          <a:prstGeom prst="rect">
            <a:avLst/>
          </a:prstGeom>
          <a:noFill/>
        </p:spPr>
        <p:txBody>
          <a:bodyPr wrap="square">
            <a:spAutoFit/>
          </a:bodyPr>
          <a:lstStyle/>
          <a:p>
            <a:pPr marL="0" indent="0">
              <a:lnSpc>
                <a:spcPct val="150000"/>
              </a:lnSpc>
              <a:buFont typeface="Arial" panose="020B0604020202020204" pitchFamily="34" charset="0"/>
              <a:buNone/>
            </a:pPr>
            <a:r>
              <a:rPr lang="pt-BR" dirty="0">
                <a:latin typeface="Gotham HTF"/>
              </a:rPr>
              <a:t>Neste laboratório, vamos explorar os conceitos de divisor de tensão com resistores e as entradas analógicas do Arduino.</a:t>
            </a:r>
          </a:p>
          <a:p>
            <a:pPr marL="0" indent="0">
              <a:lnSpc>
                <a:spcPct val="150000"/>
              </a:lnSpc>
              <a:buFont typeface="Arial" panose="020B0604020202020204" pitchFamily="34" charset="0"/>
              <a:buNone/>
            </a:pPr>
            <a:r>
              <a:rPr lang="pt-BR" sz="1800" dirty="0">
                <a:latin typeface="Gotham HTF"/>
              </a:rPr>
              <a:t>Para isso vamos usar um potenciômetro para variar a relação R1 e R2, e mostrar a tensão resultante da divisão no Display de LCD de 16 x 2 (16 colunas por 2 linhas).</a:t>
            </a:r>
          </a:p>
          <a:p>
            <a:pPr marL="0" indent="0">
              <a:lnSpc>
                <a:spcPct val="150000"/>
              </a:lnSpc>
              <a:buFont typeface="Arial" panose="020B0604020202020204" pitchFamily="34" charset="0"/>
              <a:buNone/>
            </a:pPr>
            <a:r>
              <a:rPr lang="pt-BR" dirty="0">
                <a:latin typeface="Gotham HTF"/>
              </a:rPr>
              <a:t>Também vamos explorar a função </a:t>
            </a:r>
            <a:r>
              <a:rPr lang="pt-BR" dirty="0" err="1">
                <a:latin typeface="Gotham HTF"/>
              </a:rPr>
              <a:t>map</a:t>
            </a:r>
            <a:r>
              <a:rPr lang="pt-BR" dirty="0">
                <a:latin typeface="Gotham HTF"/>
              </a:rPr>
              <a:t>() do Arduino. Essa função converte um uma grandeza de um range para outro range.</a:t>
            </a:r>
            <a:endParaRPr lang="pt-BR" sz="1800" dirty="0">
              <a:latin typeface="Gotham HTF"/>
            </a:endParaRPr>
          </a:p>
        </p:txBody>
      </p:sp>
      <p:pic>
        <p:nvPicPr>
          <p:cNvPr id="7" name="Imagem 6">
            <a:extLst>
              <a:ext uri="{FF2B5EF4-FFF2-40B4-BE49-F238E27FC236}">
                <a16:creationId xmlns:a16="http://schemas.microsoft.com/office/drawing/2014/main" id="{C1666F17-4D25-16C1-2A53-A2A7DFD4A46A}"/>
              </a:ext>
            </a:extLst>
          </p:cNvPr>
          <p:cNvPicPr>
            <a:picLocks noChangeAspect="1"/>
          </p:cNvPicPr>
          <p:nvPr/>
        </p:nvPicPr>
        <p:blipFill>
          <a:blip r:embed="rId4"/>
          <a:stretch>
            <a:fillRect/>
          </a:stretch>
        </p:blipFill>
        <p:spPr>
          <a:xfrm>
            <a:off x="4499992" y="836712"/>
            <a:ext cx="4608512" cy="3778303"/>
          </a:xfrm>
          <a:prstGeom prst="rect">
            <a:avLst/>
          </a:prstGeom>
        </p:spPr>
      </p:pic>
    </p:spTree>
    <p:extLst>
      <p:ext uri="{BB962C8B-B14F-4D97-AF65-F5344CB8AC3E}">
        <p14:creationId xmlns:p14="http://schemas.microsoft.com/office/powerpoint/2010/main" val="309238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1323439"/>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 - </a:t>
            </a:r>
            <a:r>
              <a:rPr lang="pt-BR" sz="4000" dirty="0" err="1">
                <a:solidFill>
                  <a:srgbClr val="ED145B"/>
                </a:solidFill>
                <a:latin typeface="Gotham HTF" pitchFamily="50" charset="0"/>
                <a:cs typeface="Gotham HTF Light"/>
              </a:rPr>
              <a:t>Interactive</a:t>
            </a:r>
            <a:r>
              <a:rPr lang="pt-BR" sz="4000" dirty="0">
                <a:solidFill>
                  <a:srgbClr val="ED145B"/>
                </a:solidFill>
                <a:latin typeface="Gotham HTF" pitchFamily="50" charset="0"/>
                <a:cs typeface="Gotham HTF Light"/>
              </a:rPr>
              <a:t> Chase </a:t>
            </a:r>
            <a:r>
              <a:rPr lang="pt-BR" sz="4000" dirty="0" err="1">
                <a:solidFill>
                  <a:srgbClr val="ED145B"/>
                </a:solidFill>
                <a:latin typeface="Gotham HTF" pitchFamily="50" charset="0"/>
                <a:cs typeface="Gotham HTF Light"/>
              </a:rPr>
              <a:t>Effect</a:t>
            </a:r>
            <a:endParaRPr lang="pt-BR" sz="4000" dirty="0">
              <a:solidFill>
                <a:srgbClr val="ED145B"/>
              </a:solidFill>
              <a:latin typeface="Gotham HTF" pitchFamily="50" charset="0"/>
              <a:cs typeface="Gotham HTF Light"/>
            </a:endParaRPr>
          </a:p>
        </p:txBody>
      </p:sp>
      <p:sp>
        <p:nvSpPr>
          <p:cNvPr id="6" name="Espaço Reservado para Conteúdo 2">
            <a:extLst>
              <a:ext uri="{FF2B5EF4-FFF2-40B4-BE49-F238E27FC236}">
                <a16:creationId xmlns:a16="http://schemas.microsoft.com/office/drawing/2014/main" id="{1191F7F9-B62A-DD9B-C496-2FC215E9A164}"/>
              </a:ext>
            </a:extLst>
          </p:cNvPr>
          <p:cNvSpPr txBox="1">
            <a:spLocks/>
          </p:cNvSpPr>
          <p:nvPr/>
        </p:nvSpPr>
        <p:spPr>
          <a:xfrm>
            <a:off x="3923928" y="4005064"/>
            <a:ext cx="3960440" cy="2664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1800" b="1" dirty="0">
              <a:latin typeface="Gotham HTF"/>
            </a:endParaRPr>
          </a:p>
          <a:p>
            <a:pPr marL="0" indent="0">
              <a:buFont typeface="Arial" panose="020B0604020202020204" pitchFamily="34" charset="0"/>
              <a:buNone/>
            </a:pPr>
            <a:r>
              <a:rPr lang="pt-BR" sz="1800" b="1" dirty="0">
                <a:solidFill>
                  <a:srgbClr val="ED265B"/>
                </a:solidFill>
                <a:latin typeface="Gotham HTF"/>
              </a:rPr>
              <a:t>Material necessário: </a:t>
            </a:r>
          </a:p>
          <a:p>
            <a:pPr marL="300038" lvl="1" indent="0">
              <a:buFont typeface="Arial" panose="020B0604020202020204" pitchFamily="34" charset="0"/>
              <a:buNone/>
            </a:pPr>
            <a:r>
              <a:rPr lang="pt-BR" sz="1800" dirty="0">
                <a:latin typeface="Gotham HTF"/>
              </a:rPr>
              <a:t>• 1 Arduino;</a:t>
            </a:r>
          </a:p>
          <a:p>
            <a:pPr marL="300038" lvl="1" indent="0">
              <a:buFont typeface="Arial" panose="020B0604020202020204" pitchFamily="34" charset="0"/>
              <a:buNone/>
            </a:pPr>
            <a:r>
              <a:rPr lang="pt-BR" sz="1800" dirty="0">
                <a:latin typeface="Gotham HTF"/>
              </a:rPr>
              <a:t>• 10 Resistores de 220 ohms;</a:t>
            </a:r>
          </a:p>
          <a:p>
            <a:pPr marL="300038" lvl="1" indent="0">
              <a:buFont typeface="Arial" panose="020B0604020202020204" pitchFamily="34" charset="0"/>
              <a:buNone/>
            </a:pPr>
            <a:r>
              <a:rPr lang="pt-BR" sz="1800" dirty="0">
                <a:latin typeface="Gotham HTF"/>
              </a:rPr>
              <a:t>• 1 </a:t>
            </a:r>
            <a:r>
              <a:rPr lang="pt-BR" sz="1800" dirty="0" err="1">
                <a:latin typeface="Gotham HTF"/>
              </a:rPr>
              <a:t>Potenciometro</a:t>
            </a:r>
            <a:r>
              <a:rPr lang="pt-BR" sz="1800" dirty="0">
                <a:latin typeface="Gotham HTF"/>
              </a:rPr>
              <a:t>; </a:t>
            </a:r>
          </a:p>
          <a:p>
            <a:pPr marL="300038" lvl="1" indent="0">
              <a:buFont typeface="Arial" panose="020B0604020202020204" pitchFamily="34" charset="0"/>
              <a:buNone/>
            </a:pPr>
            <a:r>
              <a:rPr lang="pt-BR" sz="1800" dirty="0">
                <a:latin typeface="Gotham HTF"/>
              </a:rPr>
              <a:t>• 10 Leds Vermelho; </a:t>
            </a:r>
          </a:p>
          <a:p>
            <a:pPr marL="300038" lvl="1" indent="0">
              <a:buFont typeface="Arial" panose="020B0604020202020204" pitchFamily="34" charset="0"/>
              <a:buNone/>
            </a:pPr>
            <a:r>
              <a:rPr lang="pt-BR" sz="1800" dirty="0">
                <a:latin typeface="Gotham HTF"/>
              </a:rPr>
              <a:t>• 1 Protoboard;</a:t>
            </a:r>
          </a:p>
          <a:p>
            <a:pPr marL="300038" lvl="1" indent="0">
              <a:buFont typeface="Arial" panose="020B0604020202020204" pitchFamily="34" charset="0"/>
              <a:buNone/>
            </a:pPr>
            <a:r>
              <a:rPr lang="pt-BR" sz="1800" dirty="0">
                <a:latin typeface="Gotham HTF"/>
              </a:rPr>
              <a:t> • Jumpers </a:t>
            </a:r>
            <a:r>
              <a:rPr lang="pt-BR" sz="1800" dirty="0" err="1">
                <a:latin typeface="Gotham HTF"/>
              </a:rPr>
              <a:t>cables</a:t>
            </a:r>
            <a:r>
              <a:rPr lang="pt-BR" sz="1800" dirty="0">
                <a:latin typeface="Gotham HTF"/>
              </a:rPr>
              <a:t>.</a:t>
            </a:r>
          </a:p>
        </p:txBody>
      </p:sp>
      <p:pic>
        <p:nvPicPr>
          <p:cNvPr id="10" name="Picture 4" descr="Resultado de imagem para nerd vector gif">
            <a:extLst>
              <a:ext uri="{FF2B5EF4-FFF2-40B4-BE49-F238E27FC236}">
                <a16:creationId xmlns:a16="http://schemas.microsoft.com/office/drawing/2014/main" id="{20821D97-19E9-1D89-55C2-46C9347CCB44}"/>
              </a:ext>
            </a:extLst>
          </p:cNvPr>
          <p:cNvPicPr>
            <a:picLocks noChangeAspect="1" noChangeArrowheads="1" noCrop="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1523" y="4365104"/>
            <a:ext cx="2298989" cy="17242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85ED429C-FCCF-6B76-B42E-F52C9DF22B13}"/>
              </a:ext>
            </a:extLst>
          </p:cNvPr>
          <p:cNvPicPr>
            <a:picLocks noChangeAspect="1"/>
          </p:cNvPicPr>
          <p:nvPr/>
        </p:nvPicPr>
        <p:blipFill>
          <a:blip r:embed="rId3"/>
          <a:stretch>
            <a:fillRect/>
          </a:stretch>
        </p:blipFill>
        <p:spPr>
          <a:xfrm>
            <a:off x="3275856" y="1040221"/>
            <a:ext cx="5769881" cy="3057744"/>
          </a:xfrm>
          <a:prstGeom prst="rect">
            <a:avLst/>
          </a:prstGeom>
        </p:spPr>
      </p:pic>
      <p:sp>
        <p:nvSpPr>
          <p:cNvPr id="2" name="CaixaDeTexto 1">
            <a:extLst>
              <a:ext uri="{FF2B5EF4-FFF2-40B4-BE49-F238E27FC236}">
                <a16:creationId xmlns:a16="http://schemas.microsoft.com/office/drawing/2014/main" id="{676EC278-E11C-CE57-302F-F4E80D287644}"/>
              </a:ext>
            </a:extLst>
          </p:cNvPr>
          <p:cNvSpPr txBox="1"/>
          <p:nvPr/>
        </p:nvSpPr>
        <p:spPr>
          <a:xfrm>
            <a:off x="234444" y="5937891"/>
            <a:ext cx="3761492" cy="423449"/>
          </a:xfrm>
          <a:prstGeom prst="rect">
            <a:avLst/>
          </a:prstGeom>
          <a:noFill/>
        </p:spPr>
        <p:txBody>
          <a:bodyPr wrap="square">
            <a:spAutoFit/>
          </a:bodyPr>
          <a:lstStyle/>
          <a:p>
            <a:pPr>
              <a:lnSpc>
                <a:spcPct val="150000"/>
              </a:lnSpc>
            </a:pPr>
            <a:r>
              <a:rPr lang="pt-BR" sz="1600" b="1" dirty="0">
                <a:solidFill>
                  <a:srgbClr val="ED145B"/>
                </a:solidFill>
                <a:latin typeface="Gotham HTF"/>
              </a:rPr>
              <a:t>Link</a:t>
            </a:r>
            <a:r>
              <a:rPr lang="pt-BR" sz="1600" dirty="0">
                <a:latin typeface="Gotham HTF"/>
              </a:rPr>
              <a:t>: </a:t>
            </a:r>
            <a:r>
              <a:rPr lang="pt-BR" sz="1600" dirty="0">
                <a:latin typeface="Gotham HTF"/>
                <a:hlinkClick r:id="rId4"/>
              </a:rPr>
              <a:t>Projeto 06 – </a:t>
            </a:r>
            <a:r>
              <a:rPr lang="pt-BR" sz="1600" dirty="0" err="1">
                <a:latin typeface="Gotham HTF"/>
                <a:hlinkClick r:id="rId4"/>
              </a:rPr>
              <a:t>Interactive</a:t>
            </a:r>
            <a:r>
              <a:rPr lang="pt-BR" sz="1600" dirty="0">
                <a:latin typeface="Gotham HTF"/>
                <a:hlinkClick r:id="rId4"/>
              </a:rPr>
              <a:t> Chase </a:t>
            </a:r>
            <a:r>
              <a:rPr lang="pt-BR" sz="1600" dirty="0" err="1">
                <a:latin typeface="Gotham HTF"/>
                <a:hlinkClick r:id="rId4"/>
              </a:rPr>
              <a:t>Effect</a:t>
            </a:r>
            <a:endParaRPr lang="pt-BR" sz="1600" dirty="0">
              <a:latin typeface="Gotham HTF"/>
            </a:endParaRPr>
          </a:p>
        </p:txBody>
      </p:sp>
      <p:sp>
        <p:nvSpPr>
          <p:cNvPr id="5" name="CaixaDeTexto 4">
            <a:extLst>
              <a:ext uri="{FF2B5EF4-FFF2-40B4-BE49-F238E27FC236}">
                <a16:creationId xmlns:a16="http://schemas.microsoft.com/office/drawing/2014/main" id="{B32DDF87-9850-32E7-430B-A391FE028282}"/>
              </a:ext>
            </a:extLst>
          </p:cNvPr>
          <p:cNvSpPr txBox="1"/>
          <p:nvPr/>
        </p:nvSpPr>
        <p:spPr>
          <a:xfrm>
            <a:off x="228600" y="1607281"/>
            <a:ext cx="2831232" cy="4247317"/>
          </a:xfrm>
          <a:prstGeom prst="rect">
            <a:avLst/>
          </a:prstGeom>
          <a:noFill/>
        </p:spPr>
        <p:txBody>
          <a:bodyPr wrap="square">
            <a:spAutoFit/>
          </a:bodyPr>
          <a:lstStyle/>
          <a:p>
            <a:pPr marL="0" indent="0">
              <a:buFont typeface="Arial" panose="020B0604020202020204" pitchFamily="34" charset="0"/>
              <a:buNone/>
            </a:pPr>
            <a:r>
              <a:rPr lang="pt-BR" sz="1800" dirty="0">
                <a:latin typeface="Gotham HTF"/>
              </a:rPr>
              <a:t>Vamos revisitar um projeto da ultima aula, mas desta vez vamos fazer com que a velocidade da onda de luz seja controlada pelo potenciômetro.</a:t>
            </a:r>
          </a:p>
          <a:p>
            <a:pPr marL="0" indent="0">
              <a:buFont typeface="Arial" panose="020B0604020202020204" pitchFamily="34" charset="0"/>
              <a:buNone/>
            </a:pPr>
            <a:endParaRPr lang="pt-BR" dirty="0">
              <a:latin typeface="Gotham HTF"/>
            </a:endParaRPr>
          </a:p>
          <a:p>
            <a:pPr marL="0" indent="0">
              <a:buFont typeface="Arial" panose="020B0604020202020204" pitchFamily="34" charset="0"/>
              <a:buNone/>
            </a:pPr>
            <a:r>
              <a:rPr lang="pt-BR" dirty="0">
                <a:latin typeface="Gotham HTF"/>
              </a:rPr>
              <a:t>Neste laboratório, vamos explorar os conceitos de divisor de tensão com resistores e as entradas analógicas do Arduino, e controlar a velocidade da onda de acordo com o valor lido pelo AD.</a:t>
            </a:r>
            <a:endParaRPr lang="pt-BR" sz="1800" dirty="0">
              <a:latin typeface="Gotham HTF"/>
            </a:endParaRPr>
          </a:p>
        </p:txBody>
      </p:sp>
    </p:spTree>
    <p:extLst>
      <p:ext uri="{BB962C8B-B14F-4D97-AF65-F5344CB8AC3E}">
        <p14:creationId xmlns:p14="http://schemas.microsoft.com/office/powerpoint/2010/main" val="69769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88DB65-9498-C38F-6493-0EE38DB056B5}"/>
              </a:ext>
            </a:extLst>
          </p:cNvPr>
          <p:cNvSpPr>
            <a:spLocks noGrp="1"/>
          </p:cNvSpPr>
          <p:nvPr>
            <p:ph type="title"/>
          </p:nvPr>
        </p:nvSpPr>
        <p:spPr/>
        <p:txBody>
          <a:bodyPr>
            <a:normAutofit/>
          </a:bodyPr>
          <a:lstStyle/>
          <a:p>
            <a:r>
              <a:rPr lang="pt-BR" dirty="0">
                <a:effectLst/>
                <a:latin typeface="Arial" panose="020B0604020202020204" pitchFamily="34" charset="0"/>
              </a:rPr>
              <a:t>Copyright © 2023 Prof. </a:t>
            </a:r>
            <a:r>
              <a:rPr lang="pt-BR" b="1" dirty="0"/>
              <a:t>Airton Y. C. </a:t>
            </a:r>
            <a:r>
              <a:rPr lang="pt-BR" b="1" dirty="0" err="1"/>
              <a:t>Toyofuku</a:t>
            </a:r>
            <a:endParaRPr lang="pt-BR" b="1" dirty="0"/>
          </a:p>
        </p:txBody>
      </p:sp>
      <p:sp>
        <p:nvSpPr>
          <p:cNvPr id="4" name="Espaço Reservado para Número de Slide 3">
            <a:extLst>
              <a:ext uri="{FF2B5EF4-FFF2-40B4-BE49-F238E27FC236}">
                <a16:creationId xmlns:a16="http://schemas.microsoft.com/office/drawing/2014/main" id="{961A5CC8-8B6C-915A-2707-2E93B7B749E3}"/>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1A1C1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951EF7-2A75-44A0-8045-6A6595E5FF16}" type="slidenum">
              <a:rPr lang="pt-BR" smtClean="0"/>
              <a:pPr/>
              <a:t>15</a:t>
            </a:fld>
            <a:endParaRPr lang="pt-BR" dirty="0"/>
          </a:p>
        </p:txBody>
      </p:sp>
    </p:spTree>
    <p:extLst>
      <p:ext uri="{BB962C8B-B14F-4D97-AF65-F5344CB8AC3E}">
        <p14:creationId xmlns:p14="http://schemas.microsoft.com/office/powerpoint/2010/main" val="424831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Engenharia de Software</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Edge </a:t>
            </a:r>
            <a:r>
              <a:rPr lang="pt-BR" sz="2000" cap="all" dirty="0" err="1">
                <a:solidFill>
                  <a:srgbClr val="91A3AD"/>
                </a:solidFill>
                <a:latin typeface="Gotham HTF Light"/>
              </a:rPr>
              <a:t>Computing</a:t>
            </a:r>
            <a:r>
              <a:rPr lang="pt-BR" sz="2000" cap="all" dirty="0">
                <a:solidFill>
                  <a:srgbClr val="91A3AD"/>
                </a:solidFill>
                <a:latin typeface="Gotham HTF Light"/>
              </a:rPr>
              <a:t> &amp; Computer Systems</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3"/>
          <a:stretch>
            <a:fillRect/>
          </a:stretch>
        </p:blipFill>
        <p:spPr>
          <a:xfrm>
            <a:off x="263471" y="1031740"/>
            <a:ext cx="2044892" cy="2397260"/>
          </a:xfrm>
          <a:prstGeom prst="rect">
            <a:avLst/>
          </a:prstGeom>
        </p:spPr>
      </p:pic>
      <p:pic>
        <p:nvPicPr>
          <p:cNvPr id="11" name="Picture 8"/>
          <p:cNvPicPr>
            <a:picLocks noChangeAspect="1"/>
          </p:cNvPicPr>
          <p:nvPr/>
        </p:nvPicPr>
        <p:blipFill>
          <a:blip r:embed="rId4"/>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200329"/>
          </a:xfrm>
          <a:prstGeom prst="rect">
            <a:avLst/>
          </a:prstGeom>
          <a:noFill/>
        </p:spPr>
        <p:txBody>
          <a:bodyPr wrap="square">
            <a:spAutoFit/>
          </a:bodyPr>
          <a:lstStyle/>
          <a:p>
            <a:pPr algn="ctr"/>
            <a:r>
              <a:rPr lang="pt-BR" sz="3600" dirty="0">
                <a:solidFill>
                  <a:srgbClr val="ED265B"/>
                </a:solidFill>
                <a:latin typeface="Gotham HTF Medium"/>
              </a:rPr>
              <a:t>05 – </a:t>
            </a:r>
            <a:r>
              <a:rPr lang="en-US" sz="3600" dirty="0" err="1">
                <a:solidFill>
                  <a:srgbClr val="ED265B"/>
                </a:solidFill>
                <a:latin typeface="Gotham HTF Medium"/>
              </a:rPr>
              <a:t>Sinais</a:t>
            </a:r>
            <a:r>
              <a:rPr lang="en-US" sz="3600" dirty="0">
                <a:solidFill>
                  <a:srgbClr val="ED265B"/>
                </a:solidFill>
                <a:latin typeface="Gotham HTF Medium"/>
              </a:rPr>
              <a:t> </a:t>
            </a:r>
            <a:r>
              <a:rPr lang="en-US" sz="3600" dirty="0" err="1">
                <a:solidFill>
                  <a:srgbClr val="ED265B"/>
                </a:solidFill>
                <a:latin typeface="Gotham HTF Medium"/>
              </a:rPr>
              <a:t>Analógicos</a:t>
            </a:r>
            <a:r>
              <a:rPr lang="en-US" sz="3600" dirty="0">
                <a:solidFill>
                  <a:srgbClr val="ED265B"/>
                </a:solidFill>
                <a:latin typeface="Gotham HTF Medium"/>
              </a:rPr>
              <a:t> e </a:t>
            </a:r>
            <a:r>
              <a:rPr lang="en-US" sz="3600" dirty="0" err="1">
                <a:solidFill>
                  <a:srgbClr val="ED265B"/>
                </a:solidFill>
                <a:latin typeface="Gotham HTF Medium"/>
              </a:rPr>
              <a:t>Digitais</a:t>
            </a:r>
            <a:endParaRPr lang="pt-BR" sz="3600" u="sng" dirty="0">
              <a:solidFill>
                <a:srgbClr val="ED265B"/>
              </a:solidFill>
              <a:latin typeface="Gotham HTF Medium"/>
            </a:endParaRPr>
          </a:p>
        </p:txBody>
      </p:sp>
      <p:grpSp>
        <p:nvGrpSpPr>
          <p:cNvPr id="22" name="Agrupar 21">
            <a:extLst>
              <a:ext uri="{FF2B5EF4-FFF2-40B4-BE49-F238E27FC236}">
                <a16:creationId xmlns:a16="http://schemas.microsoft.com/office/drawing/2014/main" id="{75573A3E-34DC-2775-9C00-D54B073E771D}"/>
              </a:ext>
            </a:extLst>
          </p:cNvPr>
          <p:cNvGrpSpPr/>
          <p:nvPr/>
        </p:nvGrpSpPr>
        <p:grpSpPr>
          <a:xfrm>
            <a:off x="179512" y="5949280"/>
            <a:ext cx="5022312" cy="751853"/>
            <a:chOff x="1763688" y="4386590"/>
            <a:chExt cx="5022312" cy="751853"/>
          </a:xfrm>
        </p:grpSpPr>
        <p:sp>
          <p:nvSpPr>
            <p:cNvPr id="15" name="CaixaDeTexto 14">
              <a:extLst>
                <a:ext uri="{FF2B5EF4-FFF2-40B4-BE49-F238E27FC236}">
                  <a16:creationId xmlns:a16="http://schemas.microsoft.com/office/drawing/2014/main" id="{0E2E8EB7-77AA-4756-81C3-EA2F018D5F9F}"/>
                </a:ext>
              </a:extLst>
            </p:cNvPr>
            <p:cNvSpPr txBox="1"/>
            <p:nvPr/>
          </p:nvSpPr>
          <p:spPr>
            <a:xfrm>
              <a:off x="2192643" y="4386590"/>
              <a:ext cx="4593357" cy="338554"/>
            </a:xfrm>
            <a:prstGeom prst="rect">
              <a:avLst/>
            </a:prstGeom>
            <a:noFill/>
          </p:spPr>
          <p:txBody>
            <a:bodyPr wrap="square">
              <a:spAutoFit/>
            </a:bodyPr>
            <a:lstStyle/>
            <a:p>
              <a:r>
                <a:rPr lang="en-US" sz="1600" dirty="0">
                  <a:solidFill>
                    <a:srgbClr val="91A3AD"/>
                  </a:solidFill>
                  <a:latin typeface="Gotham HTF Light"/>
                  <a:cs typeface="Gotham HTF Light"/>
                </a:rPr>
                <a:t>Prof. Airton Y. C. </a:t>
              </a:r>
              <a:r>
                <a:rPr lang="en-US" sz="1600" dirty="0" err="1">
                  <a:solidFill>
                    <a:srgbClr val="91A3AD"/>
                  </a:solidFill>
                  <a:latin typeface="Gotham HTF Light"/>
                  <a:cs typeface="Gotham HTF Light"/>
                </a:rPr>
                <a:t>Toyofuku</a:t>
              </a:r>
              <a:r>
                <a:rPr lang="en-US" sz="1600" dirty="0">
                  <a:solidFill>
                    <a:srgbClr val="91A3AD"/>
                  </a:solidFill>
                  <a:latin typeface="Gotham HTF Light"/>
                  <a:cs typeface="Gotham HTF Light"/>
                </a:rPr>
                <a:t> </a:t>
              </a:r>
            </a:p>
          </p:txBody>
        </p:sp>
        <p:grpSp>
          <p:nvGrpSpPr>
            <p:cNvPr id="14" name="Google Shape;1218;p37">
              <a:extLst>
                <a:ext uri="{FF2B5EF4-FFF2-40B4-BE49-F238E27FC236}">
                  <a16:creationId xmlns:a16="http://schemas.microsoft.com/office/drawing/2014/main" id="{DD3164F3-E3ED-EBFB-6D27-687ADBCEA5D0}"/>
                </a:ext>
              </a:extLst>
            </p:cNvPr>
            <p:cNvGrpSpPr/>
            <p:nvPr/>
          </p:nvGrpSpPr>
          <p:grpSpPr>
            <a:xfrm>
              <a:off x="1763688" y="4837124"/>
              <a:ext cx="391001" cy="264085"/>
              <a:chOff x="564675" y="1700625"/>
              <a:chExt cx="465200" cy="314200"/>
            </a:xfrm>
          </p:grpSpPr>
          <p:sp>
            <p:nvSpPr>
              <p:cNvPr id="16" name="Google Shape;1219;p37">
                <a:extLst>
                  <a:ext uri="{FF2B5EF4-FFF2-40B4-BE49-F238E27FC236}">
                    <a16:creationId xmlns:a16="http://schemas.microsoft.com/office/drawing/2014/main" id="{A3D4D6E7-45A3-AEEE-E2C9-EC73E22D5F2F}"/>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p37">
                <a:extLst>
                  <a:ext uri="{FF2B5EF4-FFF2-40B4-BE49-F238E27FC236}">
                    <a16:creationId xmlns:a16="http://schemas.microsoft.com/office/drawing/2014/main" id="{8EE44E1A-7E42-86CA-6455-F362B2748903}"/>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p37">
                <a:extLst>
                  <a:ext uri="{FF2B5EF4-FFF2-40B4-BE49-F238E27FC236}">
                    <a16:creationId xmlns:a16="http://schemas.microsoft.com/office/drawing/2014/main" id="{3DB42376-FC85-5E3A-31CB-A81EF80C7D97}"/>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CaixaDeTexto 19">
              <a:extLst>
                <a:ext uri="{FF2B5EF4-FFF2-40B4-BE49-F238E27FC236}">
                  <a16:creationId xmlns:a16="http://schemas.microsoft.com/office/drawing/2014/main" id="{B5FDBB35-A9D5-B68D-A845-F38B00DEBA44}"/>
                </a:ext>
              </a:extLst>
            </p:cNvPr>
            <p:cNvSpPr txBox="1"/>
            <p:nvPr/>
          </p:nvSpPr>
          <p:spPr>
            <a:xfrm>
              <a:off x="2192643" y="4799889"/>
              <a:ext cx="3335601" cy="338554"/>
            </a:xfrm>
            <a:prstGeom prst="rect">
              <a:avLst/>
            </a:prstGeom>
            <a:noFill/>
          </p:spPr>
          <p:txBody>
            <a:bodyPr wrap="square">
              <a:spAutoFit/>
            </a:bodyPr>
            <a:lstStyle/>
            <a:p>
              <a:r>
                <a:rPr lang="en-US" sz="1600" dirty="0">
                  <a:solidFill>
                    <a:srgbClr val="91A3AD"/>
                  </a:solidFill>
                  <a:latin typeface="Gotham HTF Light"/>
                  <a:cs typeface="Gotham HTF Light"/>
                </a:rPr>
                <a:t>profairton.toyofuku@fiap.com.br</a:t>
              </a:r>
              <a:endParaRPr lang="pt-BR" sz="1600" dirty="0"/>
            </a:p>
          </p:txBody>
        </p:sp>
        <p:sp>
          <p:nvSpPr>
            <p:cNvPr id="21" name="Google Shape;1302;p37">
              <a:extLst>
                <a:ext uri="{FF2B5EF4-FFF2-40B4-BE49-F238E27FC236}">
                  <a16:creationId xmlns:a16="http://schemas.microsoft.com/office/drawing/2014/main" id="{DA865BD1-6404-C499-D9F8-D66F3D87DC36}"/>
                </a:ext>
              </a:extLst>
            </p:cNvPr>
            <p:cNvSpPr/>
            <p:nvPr/>
          </p:nvSpPr>
          <p:spPr>
            <a:xfrm>
              <a:off x="1798999" y="4386979"/>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ED1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10" name="CaixaDeTexto 9">
            <a:extLst>
              <a:ext uri="{FF2B5EF4-FFF2-40B4-BE49-F238E27FC236}">
                <a16:creationId xmlns:a16="http://schemas.microsoft.com/office/drawing/2014/main" id="{6E74DCA7-B91A-29B6-0D22-E14E01B466E2}"/>
              </a:ext>
            </a:extLst>
          </p:cNvPr>
          <p:cNvSpPr txBox="1"/>
          <p:nvPr/>
        </p:nvSpPr>
        <p:spPr>
          <a:xfrm>
            <a:off x="755576" y="2012152"/>
            <a:ext cx="5256584" cy="2814617"/>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Sinais Analógicos;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O Potenciômetro;</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Divisor de Tensão com Resistores;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Sinais Digitais;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Captura de Sinais com Botão;</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Laboratório;</a:t>
            </a:r>
          </a:p>
        </p:txBody>
      </p:sp>
      <p:pic>
        <p:nvPicPr>
          <p:cNvPr id="2" name="Google Shape;82;p18">
            <a:extLst>
              <a:ext uri="{FF2B5EF4-FFF2-40B4-BE49-F238E27FC236}">
                <a16:creationId xmlns:a16="http://schemas.microsoft.com/office/drawing/2014/main" id="{3691AC1D-3573-E7EE-BE2A-EE05192401A9}"/>
              </a:ext>
            </a:extLst>
          </p:cNvPr>
          <p:cNvPicPr preferRelativeResize="0">
            <a:picLocks noChangeAspect="1"/>
          </p:cNvPicPr>
          <p:nvPr/>
        </p:nvPicPr>
        <p:blipFill>
          <a:blip r:embed="rId3">
            <a:alphaModFix/>
          </a:blip>
          <a:stretch>
            <a:fillRect/>
          </a:stretch>
        </p:blipFill>
        <p:spPr>
          <a:xfrm>
            <a:off x="4932040" y="1413176"/>
            <a:ext cx="3600000" cy="3600000"/>
          </a:xfrm>
          <a:prstGeom prst="rect">
            <a:avLst/>
          </a:prstGeom>
          <a:noFill/>
          <a:ln>
            <a:noFill/>
          </a:ln>
        </p:spPr>
      </p:pic>
    </p:spTree>
    <p:extLst>
      <p:ext uri="{BB962C8B-B14F-4D97-AF65-F5344CB8AC3E}">
        <p14:creationId xmlns:p14="http://schemas.microsoft.com/office/powerpoint/2010/main" val="14756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grpSp>
        <p:nvGrpSpPr>
          <p:cNvPr id="2" name="Group 2">
            <a:extLst>
              <a:ext uri="{FF2B5EF4-FFF2-40B4-BE49-F238E27FC236}">
                <a16:creationId xmlns:a16="http://schemas.microsoft.com/office/drawing/2014/main" id="{889376B5-2A54-2F77-7122-9CCFCCB9EAA4}"/>
              </a:ext>
            </a:extLst>
          </p:cNvPr>
          <p:cNvGrpSpPr/>
          <p:nvPr/>
        </p:nvGrpSpPr>
        <p:grpSpPr>
          <a:xfrm>
            <a:off x="323528" y="908720"/>
            <a:ext cx="8228546" cy="1296144"/>
            <a:chOff x="638714" y="1308295"/>
            <a:chExt cx="10971395" cy="1901011"/>
          </a:xfrm>
        </p:grpSpPr>
        <p:sp>
          <p:nvSpPr>
            <p:cNvPr id="3" name="Rectangle 78">
              <a:extLst>
                <a:ext uri="{FF2B5EF4-FFF2-40B4-BE49-F238E27FC236}">
                  <a16:creationId xmlns:a16="http://schemas.microsoft.com/office/drawing/2014/main" id="{E7919497-8A3B-6670-B6B0-2645C0AFDA1B}"/>
                </a:ext>
              </a:extLst>
            </p:cNvPr>
            <p:cNvSpPr/>
            <p:nvPr/>
          </p:nvSpPr>
          <p:spPr bwMode="auto">
            <a:xfrm>
              <a:off x="1378423" y="1308295"/>
              <a:ext cx="10231686" cy="19010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marL="0" indent="0">
                <a:buNone/>
              </a:pPr>
              <a:r>
                <a:rPr lang="pt-BR" sz="2000" b="0" i="0" dirty="0">
                  <a:solidFill>
                    <a:schemeClr val="tx1"/>
                  </a:solidFill>
                  <a:effectLst/>
                  <a:latin typeface="Gotham HTF"/>
                </a:rPr>
                <a:t>Um sinal analógico é uma </a:t>
              </a:r>
              <a:r>
                <a:rPr lang="pt-BR" sz="2000" b="1" i="0" dirty="0">
                  <a:solidFill>
                    <a:schemeClr val="tx1"/>
                  </a:solidFill>
                  <a:effectLst/>
                  <a:latin typeface="Gotham HTF"/>
                </a:rPr>
                <a:t>representação contínua </a:t>
              </a:r>
              <a:r>
                <a:rPr lang="pt-BR" sz="2000" b="0" i="0" dirty="0">
                  <a:solidFill>
                    <a:schemeClr val="tx1"/>
                  </a:solidFill>
                  <a:effectLst/>
                  <a:latin typeface="Gotham HTF"/>
                </a:rPr>
                <a:t>de uma grandeza física que varia ao longo do tempo. Esse tipo de sinal é caracterizado pela sua natureza contínua, o que significa que pode assumir um </a:t>
              </a:r>
              <a:r>
                <a:rPr lang="pt-BR" sz="2000" b="1" i="0" dirty="0">
                  <a:solidFill>
                    <a:schemeClr val="tx1"/>
                  </a:solidFill>
                  <a:effectLst/>
                  <a:latin typeface="Gotham HTF"/>
                </a:rPr>
                <a:t>número infinito de valores dentro de um intervalo específico</a:t>
              </a:r>
              <a:r>
                <a:rPr lang="pt-BR" sz="2000" b="0" i="0" dirty="0">
                  <a:solidFill>
                    <a:schemeClr val="tx1"/>
                  </a:solidFill>
                  <a:effectLst/>
                  <a:latin typeface="Gotham HTF"/>
                </a:rPr>
                <a:t>.</a:t>
              </a:r>
              <a:endParaRPr lang="pt-BR" sz="1900" b="1" dirty="0">
                <a:solidFill>
                  <a:schemeClr val="tx1"/>
                </a:solidFill>
                <a:latin typeface="Gotham HTF"/>
              </a:endParaRPr>
            </a:p>
          </p:txBody>
        </p:sp>
        <p:sp>
          <p:nvSpPr>
            <p:cNvPr id="4" name="Pentagon 26">
              <a:extLst>
                <a:ext uri="{FF2B5EF4-FFF2-40B4-BE49-F238E27FC236}">
                  <a16:creationId xmlns:a16="http://schemas.microsoft.com/office/drawing/2014/main" id="{B7D219DB-0DD5-6AE3-502C-6545BE9CBB7B}"/>
                </a:ext>
              </a:extLst>
            </p:cNvPr>
            <p:cNvSpPr/>
            <p:nvPr/>
          </p:nvSpPr>
          <p:spPr bwMode="auto">
            <a:xfrm>
              <a:off x="638714" y="1308295"/>
              <a:ext cx="1075481" cy="1901011"/>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1026" name="Picture 2" descr="Sound wave audio radio player music track Vector Image">
            <a:extLst>
              <a:ext uri="{FF2B5EF4-FFF2-40B4-BE49-F238E27FC236}">
                <a16:creationId xmlns:a16="http://schemas.microsoft.com/office/drawing/2014/main" id="{8E03BD6C-4A08-58E0-D7ED-7D1CBD809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172913" y="2686478"/>
            <a:ext cx="8791575"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E58A27-8769-AB32-066A-A6520720F4F8}"/>
              </a:ext>
            </a:extLst>
          </p:cNvPr>
          <p:cNvSpPr txBox="1"/>
          <p:nvPr/>
        </p:nvSpPr>
        <p:spPr>
          <a:xfrm>
            <a:off x="4318840" y="5651956"/>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37963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sp>
        <p:nvSpPr>
          <p:cNvPr id="5" name="Rectangle 6">
            <a:extLst>
              <a:ext uri="{FF2B5EF4-FFF2-40B4-BE49-F238E27FC236}">
                <a16:creationId xmlns:a16="http://schemas.microsoft.com/office/drawing/2014/main" id="{C94DA736-7895-356B-B6BB-E32823C703E4}"/>
              </a:ext>
            </a:extLst>
          </p:cNvPr>
          <p:cNvSpPr>
            <a:spLocks noChangeAspect="1"/>
          </p:cNvSpPr>
          <p:nvPr/>
        </p:nvSpPr>
        <p:spPr>
          <a:xfrm>
            <a:off x="467544" y="439574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200" b="0" i="0" dirty="0">
                <a:solidFill>
                  <a:schemeClr val="tx1"/>
                </a:solidFill>
                <a:effectLst/>
                <a:latin typeface="Gotham HTF"/>
              </a:rPr>
              <a:t>Outro exemplo é o sinal de uma corrente elétrica. Em um circuito elétrico, a corrente que flui pode ser representada como um sinal analógico contínuo ao longo do tempo. Essa corrente pode variar suavemente e assumir valores diferentes a cada momento.</a:t>
            </a:r>
            <a:endParaRPr lang="pt-BR" sz="1200" dirty="0">
              <a:solidFill>
                <a:schemeClr val="tx1"/>
              </a:solidFill>
              <a:latin typeface="Gotham HTF"/>
            </a:endParaRPr>
          </a:p>
        </p:txBody>
      </p:sp>
      <p:sp>
        <p:nvSpPr>
          <p:cNvPr id="10" name="Rectangle 12">
            <a:extLst>
              <a:ext uri="{FF2B5EF4-FFF2-40B4-BE49-F238E27FC236}">
                <a16:creationId xmlns:a16="http://schemas.microsoft.com/office/drawing/2014/main" id="{7C52F909-5F3B-6DF2-B458-CCBE6E658963}"/>
              </a:ext>
            </a:extLst>
          </p:cNvPr>
          <p:cNvSpPr>
            <a:spLocks noChangeAspect="1"/>
          </p:cNvSpPr>
          <p:nvPr/>
        </p:nvSpPr>
        <p:spPr>
          <a:xfrm>
            <a:off x="467544" y="6236250"/>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5" name="Oval 20">
            <a:extLst>
              <a:ext uri="{FF2B5EF4-FFF2-40B4-BE49-F238E27FC236}">
                <a16:creationId xmlns:a16="http://schemas.microsoft.com/office/drawing/2014/main" id="{B2EF01FB-6B67-C19C-5093-350CF79091F2}"/>
              </a:ext>
            </a:extLst>
          </p:cNvPr>
          <p:cNvSpPr>
            <a:spLocks noChangeAspect="1"/>
          </p:cNvSpPr>
          <p:nvPr/>
        </p:nvSpPr>
        <p:spPr>
          <a:xfrm>
            <a:off x="1763461" y="4048191"/>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analógico é uma onda sonora. O som é uma grandeza física que varia continuamente no tempo, sendo representado por uma forma de onda contínua. Ao falar ou tocar um instrumento musical, as vibrações do ar geram um sinal analógico que representa o som produzido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5" name="Picture 2" descr="Sound wave audio radio player music track Vector Image">
            <a:extLst>
              <a:ext uri="{FF2B5EF4-FFF2-40B4-BE49-F238E27FC236}">
                <a16:creationId xmlns:a16="http://schemas.microsoft.com/office/drawing/2014/main" id="{33E31595-7A4F-3583-FC80-B6F2860BEE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3851920" y="1124744"/>
            <a:ext cx="5038920" cy="1857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D9DB5673-2A64-A729-EB54-63BD4DFD5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4456" y="3933056"/>
            <a:ext cx="4644008" cy="2517923"/>
          </a:xfrm>
          <a:prstGeom prst="rect">
            <a:avLst/>
          </a:prstGeom>
          <a:noFill/>
          <a:extLst>
            <a:ext uri="{909E8E84-426E-40DD-AFC4-6F175D3DCCD1}">
              <a14:hiddenFill xmlns:a14="http://schemas.microsoft.com/office/drawing/2010/main">
                <a:solidFill>
                  <a:srgbClr val="FFFFFF"/>
                </a:solidFill>
              </a14:hiddenFill>
            </a:ext>
          </a:extLst>
        </p:spPr>
      </p:pic>
      <p:sp>
        <p:nvSpPr>
          <p:cNvPr id="29" name="CaixaDeTexto 28">
            <a:extLst>
              <a:ext uri="{FF2B5EF4-FFF2-40B4-BE49-F238E27FC236}">
                <a16:creationId xmlns:a16="http://schemas.microsoft.com/office/drawing/2014/main" id="{04569F32-70AC-C33C-189D-526ABCBDC12B}"/>
              </a:ext>
            </a:extLst>
          </p:cNvPr>
          <p:cNvSpPr txBox="1"/>
          <p:nvPr/>
        </p:nvSpPr>
        <p:spPr>
          <a:xfrm>
            <a:off x="4427984" y="6533173"/>
            <a:ext cx="4572000" cy="200055"/>
          </a:xfrm>
          <a:prstGeom prst="rect">
            <a:avLst/>
          </a:prstGeom>
          <a:noFill/>
        </p:spPr>
        <p:txBody>
          <a:bodyPr wrap="square">
            <a:spAutoFit/>
          </a:bodyPr>
          <a:lstStyle/>
          <a:p>
            <a:r>
              <a:rPr lang="pt-BR" sz="700" dirty="0"/>
              <a:t>Fonte: https://en.wikipedia.org/wiki/Alternating_current#/media/File:Types_of_current.svg</a:t>
            </a:r>
          </a:p>
        </p:txBody>
      </p:sp>
      <p:sp>
        <p:nvSpPr>
          <p:cNvPr id="31" name="CaixaDeTexto 30">
            <a:extLst>
              <a:ext uri="{FF2B5EF4-FFF2-40B4-BE49-F238E27FC236}">
                <a16:creationId xmlns:a16="http://schemas.microsoft.com/office/drawing/2014/main" id="{DEE2FEB6-32C4-A57D-E199-6D49BB880BE9}"/>
              </a:ext>
            </a:extLst>
          </p:cNvPr>
          <p:cNvSpPr txBox="1"/>
          <p:nvPr/>
        </p:nvSpPr>
        <p:spPr>
          <a:xfrm>
            <a:off x="4318840" y="2995238"/>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28897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Potenciômetro </a:t>
            </a:r>
          </a:p>
        </p:txBody>
      </p:sp>
      <p:grpSp>
        <p:nvGrpSpPr>
          <p:cNvPr id="2" name="Group 3">
            <a:extLst>
              <a:ext uri="{FF2B5EF4-FFF2-40B4-BE49-F238E27FC236}">
                <a16:creationId xmlns:a16="http://schemas.microsoft.com/office/drawing/2014/main" id="{0A6A415A-849B-E4FD-AB74-3A6808EF53EF}"/>
              </a:ext>
            </a:extLst>
          </p:cNvPr>
          <p:cNvGrpSpPr/>
          <p:nvPr/>
        </p:nvGrpSpPr>
        <p:grpSpPr>
          <a:xfrm>
            <a:off x="323528" y="908720"/>
            <a:ext cx="5904655" cy="2160241"/>
            <a:chOff x="638714" y="3080501"/>
            <a:chExt cx="8528573" cy="3168353"/>
          </a:xfrm>
        </p:grpSpPr>
        <p:sp>
          <p:nvSpPr>
            <p:cNvPr id="3" name="Rectangle 66">
              <a:extLst>
                <a:ext uri="{FF2B5EF4-FFF2-40B4-BE49-F238E27FC236}">
                  <a16:creationId xmlns:a16="http://schemas.microsoft.com/office/drawing/2014/main" id="{E2C71D25-A3D0-0973-E387-CFF00772BCA8}"/>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dirty="0">
                  <a:solidFill>
                    <a:schemeClr val="tx1"/>
                  </a:solidFill>
                  <a:latin typeface="Gotham HTF"/>
                </a:rPr>
                <a:t>C</a:t>
              </a:r>
              <a:r>
                <a:rPr lang="pt-BR" b="0" i="0" dirty="0">
                  <a:solidFill>
                    <a:schemeClr val="tx1"/>
                  </a:solidFill>
                  <a:effectLst/>
                  <a:latin typeface="Gotham HTF"/>
                </a:rPr>
                <a:t>omponente eletrônico que possui uma resistência variável. Ele é composto por um elemento resistivo e um cursor móvel que pode ser ajustado manualmente. O cursor se move ao longo da resistência, permitindo a seleção de diferentes valores.</a:t>
              </a:r>
              <a:endParaRPr lang="pt-BR" b="1" dirty="0">
                <a:solidFill>
                  <a:schemeClr val="tx1"/>
                </a:solidFill>
                <a:latin typeface="Gotham HTF"/>
              </a:endParaRPr>
            </a:p>
          </p:txBody>
        </p:sp>
        <p:sp>
          <p:nvSpPr>
            <p:cNvPr id="4" name="Pentagon 19">
              <a:extLst>
                <a:ext uri="{FF2B5EF4-FFF2-40B4-BE49-F238E27FC236}">
                  <a16:creationId xmlns:a16="http://schemas.microsoft.com/office/drawing/2014/main" id="{BF26F3AA-7B98-6A1E-604B-42F271A0A65E}"/>
                </a:ext>
              </a:extLst>
            </p:cNvPr>
            <p:cNvSpPr/>
            <p:nvPr/>
          </p:nvSpPr>
          <p:spPr bwMode="auto">
            <a:xfrm>
              <a:off x="638714" y="3080501"/>
              <a:ext cx="1088601" cy="3165599"/>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3074" name="Picture 2" descr="Potenciômetro Linear mini B 20K L15">
            <a:extLst>
              <a:ext uri="{FF2B5EF4-FFF2-40B4-BE49-F238E27FC236}">
                <a16:creationId xmlns:a16="http://schemas.microsoft.com/office/drawing/2014/main" id="{A939E75C-D07C-E73E-FA48-5B78FAF8C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908720"/>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F83F384-B9AC-364A-D279-EA2484F58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80" y="3627841"/>
            <a:ext cx="1294249" cy="226112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1909A7C1-5AD5-4931-2582-74C461B64D3F}"/>
              </a:ext>
            </a:extLst>
          </p:cNvPr>
          <p:cNvGrpSpPr/>
          <p:nvPr/>
        </p:nvGrpSpPr>
        <p:grpSpPr>
          <a:xfrm>
            <a:off x="323528" y="3627841"/>
            <a:ext cx="3061262" cy="2261129"/>
            <a:chOff x="323528" y="3501008"/>
            <a:chExt cx="3061262" cy="2261129"/>
          </a:xfrm>
        </p:grpSpPr>
        <p:sp>
          <p:nvSpPr>
            <p:cNvPr id="5" name="Rectangle 6">
              <a:extLst>
                <a:ext uri="{FF2B5EF4-FFF2-40B4-BE49-F238E27FC236}">
                  <a16:creationId xmlns:a16="http://schemas.microsoft.com/office/drawing/2014/main" id="{4A56B8F0-6004-2CD0-B1DF-DCDFF4BE2DD7}"/>
                </a:ext>
              </a:extLst>
            </p:cNvPr>
            <p:cNvSpPr>
              <a:spLocks noChangeAspect="1"/>
            </p:cNvSpPr>
            <p:nvPr/>
          </p:nvSpPr>
          <p:spPr>
            <a:xfrm>
              <a:off x="32352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400" b="0" i="0" dirty="0">
                  <a:solidFill>
                    <a:schemeClr val="tx1"/>
                  </a:solidFill>
                  <a:effectLst/>
                  <a:latin typeface="Gotham HTF"/>
                </a:rPr>
                <a:t>Quando um potenciômetro é conectado a um circuito, ele atua como um divisor de tensão. Ao girar o cursor, a resistência efetiva entre os terminais do potenciômetro varia, o que altera a tensão ou a corrente que flui nesse trecho do circuito.</a:t>
              </a:r>
              <a:endParaRPr lang="pt-BR" sz="1400" dirty="0">
                <a:solidFill>
                  <a:schemeClr val="tx1"/>
                </a:solidFill>
                <a:latin typeface="Gotham HTF"/>
              </a:endParaRPr>
            </a:p>
          </p:txBody>
        </p:sp>
        <p:sp>
          <p:nvSpPr>
            <p:cNvPr id="6" name="Rectangle 12">
              <a:extLst>
                <a:ext uri="{FF2B5EF4-FFF2-40B4-BE49-F238E27FC236}">
                  <a16:creationId xmlns:a16="http://schemas.microsoft.com/office/drawing/2014/main" id="{46287327-4639-9DCC-63E7-A3C738CFCE87}"/>
                </a:ext>
              </a:extLst>
            </p:cNvPr>
            <p:cNvSpPr>
              <a:spLocks noChangeAspect="1"/>
            </p:cNvSpPr>
            <p:nvPr/>
          </p:nvSpPr>
          <p:spPr>
            <a:xfrm>
              <a:off x="32352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7" name="Oval 20">
              <a:extLst>
                <a:ext uri="{FF2B5EF4-FFF2-40B4-BE49-F238E27FC236}">
                  <a16:creationId xmlns:a16="http://schemas.microsoft.com/office/drawing/2014/main" id="{54544662-7F83-1C02-2D51-2FC081AAD745}"/>
                </a:ext>
              </a:extLst>
            </p:cNvPr>
            <p:cNvSpPr>
              <a:spLocks noChangeAspect="1"/>
            </p:cNvSpPr>
            <p:nvPr/>
          </p:nvSpPr>
          <p:spPr>
            <a:xfrm>
              <a:off x="161944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grpSp>
        <p:nvGrpSpPr>
          <p:cNvPr id="13" name="Agrupar 12">
            <a:extLst>
              <a:ext uri="{FF2B5EF4-FFF2-40B4-BE49-F238E27FC236}">
                <a16:creationId xmlns:a16="http://schemas.microsoft.com/office/drawing/2014/main" id="{9692BAD9-19A4-C426-CAAB-ABCB4244D935}"/>
              </a:ext>
            </a:extLst>
          </p:cNvPr>
          <p:cNvGrpSpPr/>
          <p:nvPr/>
        </p:nvGrpSpPr>
        <p:grpSpPr>
          <a:xfrm>
            <a:off x="5831218" y="3627841"/>
            <a:ext cx="3061262" cy="2261129"/>
            <a:chOff x="5831218" y="3501008"/>
            <a:chExt cx="3061262" cy="2261129"/>
          </a:xfrm>
        </p:grpSpPr>
        <p:sp>
          <p:nvSpPr>
            <p:cNvPr id="8" name="Rectangle 6">
              <a:extLst>
                <a:ext uri="{FF2B5EF4-FFF2-40B4-BE49-F238E27FC236}">
                  <a16:creationId xmlns:a16="http://schemas.microsoft.com/office/drawing/2014/main" id="{18972EFD-9BDD-0BF4-2E7B-27F20EED92AA}"/>
                </a:ext>
              </a:extLst>
            </p:cNvPr>
            <p:cNvSpPr>
              <a:spLocks noChangeAspect="1"/>
            </p:cNvSpPr>
            <p:nvPr/>
          </p:nvSpPr>
          <p:spPr>
            <a:xfrm>
              <a:off x="583121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400" b="0" i="0" dirty="0">
                  <a:solidFill>
                    <a:schemeClr val="tx1"/>
                  </a:solidFill>
                  <a:effectLst/>
                  <a:latin typeface="Gotham HTF"/>
                </a:rPr>
                <a:t>Os potenciômetros são aplicados em circuitos eletrônicos para controlar o valor da resistência em um determinado ponto. Eles são amplamente utilizados para ajustar níveis de voltagem, regular correntes, controlar volume de áudio, brilho de telas, entre outras aplicações.</a:t>
              </a:r>
              <a:endParaRPr lang="pt-BR" sz="1400" dirty="0">
                <a:solidFill>
                  <a:schemeClr val="tx1"/>
                </a:solidFill>
                <a:latin typeface="Gotham HTF"/>
              </a:endParaRPr>
            </a:p>
          </p:txBody>
        </p:sp>
        <p:sp>
          <p:nvSpPr>
            <p:cNvPr id="10" name="Rectangle 12">
              <a:extLst>
                <a:ext uri="{FF2B5EF4-FFF2-40B4-BE49-F238E27FC236}">
                  <a16:creationId xmlns:a16="http://schemas.microsoft.com/office/drawing/2014/main" id="{2E63B150-9276-219B-6621-96B4051CA42C}"/>
                </a:ext>
              </a:extLst>
            </p:cNvPr>
            <p:cNvSpPr>
              <a:spLocks noChangeAspect="1"/>
            </p:cNvSpPr>
            <p:nvPr/>
          </p:nvSpPr>
          <p:spPr>
            <a:xfrm>
              <a:off x="583121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1" name="Oval 20">
              <a:extLst>
                <a:ext uri="{FF2B5EF4-FFF2-40B4-BE49-F238E27FC236}">
                  <a16:creationId xmlns:a16="http://schemas.microsoft.com/office/drawing/2014/main" id="{B8E125A8-92C2-5191-EE9D-1A4D850F63BE}"/>
                </a:ext>
              </a:extLst>
            </p:cNvPr>
            <p:cNvSpPr>
              <a:spLocks noChangeAspect="1"/>
            </p:cNvSpPr>
            <p:nvPr/>
          </p:nvSpPr>
          <p:spPr>
            <a:xfrm>
              <a:off x="712713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spTree>
    <p:extLst>
      <p:ext uri="{BB962C8B-B14F-4D97-AF65-F5344CB8AC3E}">
        <p14:creationId xmlns:p14="http://schemas.microsoft.com/office/powerpoint/2010/main" val="23105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5904655" cy="2160241"/>
            <a:chOff x="638714" y="3080501"/>
            <a:chExt cx="8528573" cy="3168353"/>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é um princípio fundamental na eletrônica que permite obter tensões proporcionais em diferentes pontos de um circuito. Esse princípio é baseado na Lei de Ohm, que estabelece a relação entre a corrente elétrica, a resistência e a tensão em um circuito.</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098" name="Picture 2" descr="tensão-corrente-e-resistência-elétrica-Lei-de-Ohm-06">
            <a:extLst>
              <a:ext uri="{FF2B5EF4-FFF2-40B4-BE49-F238E27FC236}">
                <a16:creationId xmlns:a16="http://schemas.microsoft.com/office/drawing/2014/main" id="{F517F4F1-7527-3898-971C-FB0EA1578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164728"/>
            <a:ext cx="1905000" cy="1400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7603424-C957-6A4A-3EB8-BEC701C699AB}"/>
                  </a:ext>
                </a:extLst>
              </p:cNvPr>
              <p:cNvSpPr txBox="1"/>
              <p:nvPr/>
            </p:nvSpPr>
            <p:spPr>
              <a:xfrm>
                <a:off x="6228183" y="2564903"/>
                <a:ext cx="2697089" cy="574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sz="2000" dirty="0" smtClean="0">
                          <a:latin typeface="Gotham HTF"/>
                        </a:rPr>
                        <m:t>Lei</m:t>
                      </m:r>
                      <m:r>
                        <m:rPr>
                          <m:nor/>
                        </m:rPr>
                        <a:rPr lang="pt-BR" sz="2000" dirty="0" smtClean="0">
                          <a:latin typeface="Gotham HTF"/>
                        </a:rPr>
                        <m:t> </m:t>
                      </m:r>
                      <m:r>
                        <m:rPr>
                          <m:nor/>
                        </m:rPr>
                        <a:rPr lang="pt-BR" sz="2000" dirty="0" smtClean="0">
                          <a:latin typeface="Gotham HTF"/>
                        </a:rPr>
                        <m:t>de</m:t>
                      </m:r>
                      <m:r>
                        <m:rPr>
                          <m:nor/>
                        </m:rPr>
                        <a:rPr lang="pt-BR" sz="2000" dirty="0" smtClean="0">
                          <a:latin typeface="Gotham HTF"/>
                        </a:rPr>
                        <m:t> </m:t>
                      </m:r>
                      <m:r>
                        <m:rPr>
                          <m:nor/>
                        </m:rPr>
                        <a:rPr lang="pt-BR" sz="2000" dirty="0" smtClean="0">
                          <a:latin typeface="Gotham HTF"/>
                        </a:rPr>
                        <m:t>Ohm</m:t>
                      </m:r>
                      <m:r>
                        <a:rPr lang="pt-BR" sz="2000" b="0" i="1" dirty="0" smtClean="0">
                          <a:latin typeface="Cambria Math" panose="02040503050406030204" pitchFamily="18" charset="0"/>
                        </a:rPr>
                        <m:t>:</m:t>
                      </m:r>
                      <m:r>
                        <a:rPr lang="pt-BR" sz="2000" b="0" i="1" smtClean="0">
                          <a:latin typeface="Cambria Math" panose="02040503050406030204" pitchFamily="18" charset="0"/>
                        </a:rPr>
                        <m:t> </m:t>
                      </m:r>
                      <m:r>
                        <a:rPr lang="pt-BR" sz="2000" b="0" i="1" smtClean="0">
                          <a:latin typeface="Cambria Math" panose="02040503050406030204" pitchFamily="18" charset="0"/>
                        </a:rPr>
                        <m:t>𝐼</m:t>
                      </m:r>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𝑉</m:t>
                          </m:r>
                        </m:num>
                        <m:den>
                          <m:r>
                            <a:rPr lang="pt-BR" sz="2000" b="0" i="1" smtClean="0">
                              <a:latin typeface="Cambria Math" panose="02040503050406030204" pitchFamily="18" charset="0"/>
                            </a:rPr>
                            <m:t>𝑅</m:t>
                          </m:r>
                        </m:den>
                      </m:f>
                    </m:oMath>
                  </m:oMathPara>
                </a14:m>
                <a:endParaRPr lang="pt-BR" sz="2000" dirty="0"/>
              </a:p>
            </p:txBody>
          </p:sp>
        </mc:Choice>
        <mc:Fallback xmlns="">
          <p:sp>
            <p:nvSpPr>
              <p:cNvPr id="8" name="CaixaDeTexto 7">
                <a:extLst>
                  <a:ext uri="{FF2B5EF4-FFF2-40B4-BE49-F238E27FC236}">
                    <a16:creationId xmlns:a16="http://schemas.microsoft.com/office/drawing/2014/main" id="{27603424-C957-6A4A-3EB8-BEC701C699AB}"/>
                  </a:ext>
                </a:extLst>
              </p:cNvPr>
              <p:cNvSpPr txBox="1">
                <a:spLocks noRot="1" noChangeAspect="1" noMove="1" noResize="1" noEditPoints="1" noAdjustHandles="1" noChangeArrowheads="1" noChangeShapeType="1" noTextEdit="1"/>
              </p:cNvSpPr>
              <p:nvPr/>
            </p:nvSpPr>
            <p:spPr>
              <a:xfrm>
                <a:off x="6228183" y="2564903"/>
                <a:ext cx="2697089" cy="574196"/>
              </a:xfrm>
              <a:prstGeom prst="rect">
                <a:avLst/>
              </a:prstGeom>
              <a:blipFill>
                <a:blip r:embed="rId4"/>
                <a:stretch>
                  <a:fillRect/>
                </a:stretch>
              </a:blipFill>
            </p:spPr>
            <p:txBody>
              <a:bodyPr/>
              <a:lstStyle/>
              <a:p>
                <a:r>
                  <a:rPr lang="pt-BR">
                    <a:noFill/>
                  </a:rPr>
                  <a:t> </a:t>
                </a:r>
              </a:p>
            </p:txBody>
          </p:sp>
        </mc:Fallback>
      </mc:AlternateContent>
      <p:grpSp>
        <p:nvGrpSpPr>
          <p:cNvPr id="12" name="Group 3">
            <a:extLst>
              <a:ext uri="{FF2B5EF4-FFF2-40B4-BE49-F238E27FC236}">
                <a16:creationId xmlns:a16="http://schemas.microsoft.com/office/drawing/2014/main" id="{18381203-C743-69F5-43C0-40B1C8757ECD}"/>
              </a:ext>
            </a:extLst>
          </p:cNvPr>
          <p:cNvGrpSpPr/>
          <p:nvPr/>
        </p:nvGrpSpPr>
        <p:grpSpPr>
          <a:xfrm>
            <a:off x="323528" y="3861047"/>
            <a:ext cx="5904655" cy="2160241"/>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Aplicando esse conceito à divisão de tensão com resistores, consideramos um circuito em série, onde dois ou mais resistores estão conectados em série com uma fonte de tensão. A tensão total da fonte é dividida entre os resistores de acordo com a proporção das suas resistências.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17032"/>
            <a:ext cx="2050514" cy="237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0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12" name="Group 3">
            <a:extLst>
              <a:ext uri="{FF2B5EF4-FFF2-40B4-BE49-F238E27FC236}">
                <a16:creationId xmlns:a16="http://schemas.microsoft.com/office/drawing/2014/main" id="{18381203-C743-69F5-43C0-40B1C8757ECD}"/>
              </a:ext>
            </a:extLst>
          </p:cNvPr>
          <p:cNvGrpSpPr/>
          <p:nvPr/>
        </p:nvGrpSpPr>
        <p:grpSpPr>
          <a:xfrm>
            <a:off x="323528" y="908721"/>
            <a:ext cx="5904655" cy="1152128"/>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Por exemplo, suponha que temos dois resistores em série, R1 e R2, conectados a uma fonte de tensão V. A tensão total V será dividida entre os resistores de acordo com as seguintes fórmulas: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689" y="841236"/>
            <a:ext cx="2050514" cy="2378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BC0D8EF1-9DFB-00ED-7A4D-FADA22D9461F}"/>
                  </a:ext>
                </a:extLst>
              </p:cNvPr>
              <p:cNvSpPr txBox="1"/>
              <p:nvPr/>
            </p:nvSpPr>
            <p:spPr>
              <a:xfrm>
                <a:off x="323528" y="2276872"/>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2" name="CaixaDeTexto 1">
                <a:extLst>
                  <a:ext uri="{FF2B5EF4-FFF2-40B4-BE49-F238E27FC236}">
                    <a16:creationId xmlns:a16="http://schemas.microsoft.com/office/drawing/2014/main" id="{BC0D8EF1-9DFB-00ED-7A4D-FADA22D9461F}"/>
                  </a:ext>
                </a:extLst>
              </p:cNvPr>
              <p:cNvSpPr txBox="1">
                <a:spLocks noRot="1" noChangeAspect="1" noMove="1" noResize="1" noEditPoints="1" noAdjustHandles="1" noChangeArrowheads="1" noChangeShapeType="1" noTextEdit="1"/>
              </p:cNvSpPr>
              <p:nvPr/>
            </p:nvSpPr>
            <p:spPr>
              <a:xfrm>
                <a:off x="323528" y="2276872"/>
                <a:ext cx="2697089" cy="62651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60DEB4AA-FF20-C814-A983-1B277E0C90F5}"/>
                  </a:ext>
                </a:extLst>
              </p:cNvPr>
              <p:cNvSpPr txBox="1"/>
              <p:nvPr/>
            </p:nvSpPr>
            <p:spPr>
              <a:xfrm>
                <a:off x="3531095" y="2298427"/>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3" name="CaixaDeTexto 2">
                <a:extLst>
                  <a:ext uri="{FF2B5EF4-FFF2-40B4-BE49-F238E27FC236}">
                    <a16:creationId xmlns:a16="http://schemas.microsoft.com/office/drawing/2014/main" id="{60DEB4AA-FF20-C814-A983-1B277E0C90F5}"/>
                  </a:ext>
                </a:extLst>
              </p:cNvPr>
              <p:cNvSpPr txBox="1">
                <a:spLocks noRot="1" noChangeAspect="1" noMove="1" noResize="1" noEditPoints="1" noAdjustHandles="1" noChangeArrowheads="1" noChangeShapeType="1" noTextEdit="1"/>
              </p:cNvSpPr>
              <p:nvPr/>
            </p:nvSpPr>
            <p:spPr>
              <a:xfrm>
                <a:off x="3531095" y="2298427"/>
                <a:ext cx="2697089" cy="626518"/>
              </a:xfrm>
              <a:prstGeom prst="rect">
                <a:avLst/>
              </a:prstGeom>
              <a:blipFill>
                <a:blip r:embed="rId5"/>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96A633B-3DB7-A801-6312-3A78D11DD4A2}"/>
              </a:ext>
            </a:extLst>
          </p:cNvPr>
          <p:cNvSpPr txBox="1"/>
          <p:nvPr/>
        </p:nvSpPr>
        <p:spPr>
          <a:xfrm>
            <a:off x="307639" y="3068960"/>
            <a:ext cx="5392528" cy="307777"/>
          </a:xfrm>
          <a:prstGeom prst="rect">
            <a:avLst/>
          </a:prstGeom>
          <a:noFill/>
        </p:spPr>
        <p:txBody>
          <a:bodyPr wrap="square">
            <a:spAutoFit/>
          </a:bodyPr>
          <a:lstStyle/>
          <a:p>
            <a:r>
              <a:rPr lang="pt-BR" sz="1400" b="0" i="0" dirty="0">
                <a:effectLst/>
                <a:latin typeface="Gotham HTF"/>
              </a:rPr>
              <a:t>Onde V1 e V2 são as tensões nos resistores R1 e R2, respectivamente.</a:t>
            </a:r>
            <a:endParaRPr lang="pt-BR" sz="1400" dirty="0">
              <a:latin typeface="Gotham HTF"/>
            </a:endParaRPr>
          </a:p>
        </p:txBody>
      </p:sp>
      <p:grpSp>
        <p:nvGrpSpPr>
          <p:cNvPr id="11" name="Group 2">
            <a:extLst>
              <a:ext uri="{FF2B5EF4-FFF2-40B4-BE49-F238E27FC236}">
                <a16:creationId xmlns:a16="http://schemas.microsoft.com/office/drawing/2014/main" id="{1EDFFE68-ACED-7E3B-149A-9799426F099F}"/>
              </a:ext>
            </a:extLst>
          </p:cNvPr>
          <p:cNvGrpSpPr/>
          <p:nvPr/>
        </p:nvGrpSpPr>
        <p:grpSpPr>
          <a:xfrm>
            <a:off x="251520" y="4057327"/>
            <a:ext cx="8228546" cy="835059"/>
            <a:chOff x="638714" y="1308295"/>
            <a:chExt cx="10971395" cy="1113412"/>
          </a:xfrm>
        </p:grpSpPr>
        <p:sp>
          <p:nvSpPr>
            <p:cNvPr id="15" name="Rectangle 78">
              <a:extLst>
                <a:ext uri="{FF2B5EF4-FFF2-40B4-BE49-F238E27FC236}">
                  <a16:creationId xmlns:a16="http://schemas.microsoft.com/office/drawing/2014/main" id="{A4009A62-0A5D-CF0C-9CD0-BF0DAEED6409}"/>
                </a:ext>
              </a:extLst>
            </p:cNvPr>
            <p:cNvSpPr/>
            <p:nvPr/>
          </p:nvSpPr>
          <p:spPr bwMode="auto">
            <a:xfrm>
              <a:off x="1378424" y="1308295"/>
              <a:ext cx="10231685" cy="1103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defTabSz="685800" fontAlgn="base">
                <a:lnSpc>
                  <a:spcPct val="90000"/>
                </a:lnSpc>
                <a:defRPr/>
              </a:pPr>
              <a:r>
                <a:rPr lang="pt-BR" kern="0" dirty="0">
                  <a:solidFill>
                    <a:prstClr val="black"/>
                  </a:solidFill>
                  <a:latin typeface="Gotham HTF"/>
                  <a:cs typeface="Arial" pitchFamily="34" charset="0"/>
                </a:rPr>
                <a:t>Exemplo: Vamos dizer que nossa Tensão de Entrada é 5 Volts, R1 é 10K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e R2 é 20K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Quanto vale V1 e V2?</a:t>
              </a:r>
              <a:endParaRPr lang="pt-BR" kern="0" dirty="0">
                <a:solidFill>
                  <a:prstClr val="black"/>
                </a:solidFill>
                <a:latin typeface="Gotham HTF"/>
                <a:cs typeface="Arial" pitchFamily="34" charset="0"/>
              </a:endParaRPr>
            </a:p>
          </p:txBody>
        </p:sp>
        <p:sp>
          <p:nvSpPr>
            <p:cNvPr id="16" name="Pentagon 26">
              <a:extLst>
                <a:ext uri="{FF2B5EF4-FFF2-40B4-BE49-F238E27FC236}">
                  <a16:creationId xmlns:a16="http://schemas.microsoft.com/office/drawing/2014/main" id="{1403FF06-3E48-EB79-60F3-50E14696F61D}"/>
                </a:ext>
              </a:extLst>
            </p:cNvPr>
            <p:cNvSpPr/>
            <p:nvPr/>
          </p:nvSpPr>
          <p:spPr bwMode="auto">
            <a:xfrm>
              <a:off x="638714" y="1308295"/>
              <a:ext cx="1075482" cy="1113412"/>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b="1" kern="0" dirty="0">
                <a:solidFill>
                  <a:prstClr val="white"/>
                </a:solidFill>
                <a:latin typeface="Gotham HTF"/>
              </a:endParaRPr>
            </a:p>
          </p:txBody>
        </p:sp>
      </p:grpSp>
      <p:cxnSp>
        <p:nvCxnSpPr>
          <p:cNvPr id="20" name="Straight Connector 14">
            <a:extLst>
              <a:ext uri="{FF2B5EF4-FFF2-40B4-BE49-F238E27FC236}">
                <a16:creationId xmlns:a16="http://schemas.microsoft.com/office/drawing/2014/main" id="{04BC6EDC-BE21-2D3C-5A7F-76F5FF964D6D}"/>
              </a:ext>
            </a:extLst>
          </p:cNvPr>
          <p:cNvCxnSpPr>
            <a:cxnSpLocks/>
          </p:cNvCxnSpPr>
          <p:nvPr/>
        </p:nvCxnSpPr>
        <p:spPr>
          <a:xfrm flipV="1">
            <a:off x="251520" y="4921423"/>
            <a:ext cx="8228545" cy="2968"/>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1ED2D39-08EE-74B3-2C7C-C65B4DD0884C}"/>
                  </a:ext>
                </a:extLst>
              </p:cNvPr>
              <p:cNvSpPr txBox="1"/>
              <p:nvPr/>
            </p:nvSpPr>
            <p:spPr>
              <a:xfrm>
                <a:off x="251520" y="5089961"/>
                <a:ext cx="3816424" cy="58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10</m:t>
                          </m:r>
                          <m:r>
                            <a:rPr lang="pt-BR" sz="2000" b="0" i="1" smtClean="0">
                              <a:latin typeface="Cambria Math" panose="02040503050406030204" pitchFamily="18" charset="0"/>
                            </a:rPr>
                            <m:t>𝐾</m:t>
                          </m:r>
                        </m:num>
                        <m:den>
                          <m:r>
                            <a:rPr lang="pt-BR" sz="2000" b="0" i="1" smtClean="0">
                              <a:latin typeface="Cambria Math" panose="02040503050406030204" pitchFamily="18" charset="0"/>
                            </a:rPr>
                            <m:t>10</m:t>
                          </m:r>
                          <m:r>
                            <a:rPr lang="pt-BR" sz="2000" b="0" i="1" smtClean="0">
                              <a:latin typeface="Cambria Math" panose="02040503050406030204" pitchFamily="18" charset="0"/>
                            </a:rPr>
                            <m:t>𝐾</m:t>
                          </m:r>
                          <m:r>
                            <a:rPr lang="pt-BR" sz="2000" b="0" i="1" smtClean="0">
                              <a:latin typeface="Cambria Math" panose="02040503050406030204" pitchFamily="18" charset="0"/>
                            </a:rPr>
                            <m:t>+20</m:t>
                          </m:r>
                          <m:r>
                            <a:rPr lang="pt-BR" sz="2000" b="0" i="1" smtClean="0">
                              <a:latin typeface="Cambria Math" panose="02040503050406030204" pitchFamily="18" charset="0"/>
                            </a:rPr>
                            <m:t>𝐾</m:t>
                          </m:r>
                        </m:den>
                      </m:f>
                      <m:r>
                        <a:rPr lang="pt-BR" sz="2000" b="0" i="1" smtClean="0">
                          <a:latin typeface="Cambria Math" panose="02040503050406030204" pitchFamily="18" charset="0"/>
                          <a:ea typeface="Cambria Math" panose="02040503050406030204" pitchFamily="18" charset="0"/>
                        </a:rPr>
                        <m:t>×5=1,67 </m:t>
                      </m:r>
                      <m:r>
                        <a:rPr lang="pt-BR" sz="2000" b="0" i="1" smtClean="0">
                          <a:latin typeface="Cambria Math" panose="02040503050406030204" pitchFamily="18" charset="0"/>
                          <a:ea typeface="Cambria Math" panose="02040503050406030204" pitchFamily="18" charset="0"/>
                        </a:rPr>
                        <m:t>𝑉𝑜𝑙𝑡𝑠</m:t>
                      </m:r>
                    </m:oMath>
                  </m:oMathPara>
                </a14:m>
                <a:endParaRPr lang="pt-BR" sz="2000" dirty="0"/>
              </a:p>
            </p:txBody>
          </p:sp>
        </mc:Choice>
        <mc:Fallback xmlns="">
          <p:sp>
            <p:nvSpPr>
              <p:cNvPr id="22" name="CaixaDeTexto 21">
                <a:extLst>
                  <a:ext uri="{FF2B5EF4-FFF2-40B4-BE49-F238E27FC236}">
                    <a16:creationId xmlns:a16="http://schemas.microsoft.com/office/drawing/2014/main" id="{71ED2D39-08EE-74B3-2C7C-C65B4DD0884C}"/>
                  </a:ext>
                </a:extLst>
              </p:cNvPr>
              <p:cNvSpPr txBox="1">
                <a:spLocks noRot="1" noChangeAspect="1" noMove="1" noResize="1" noEditPoints="1" noAdjustHandles="1" noChangeArrowheads="1" noChangeShapeType="1" noTextEdit="1"/>
              </p:cNvSpPr>
              <p:nvPr/>
            </p:nvSpPr>
            <p:spPr>
              <a:xfrm>
                <a:off x="251520" y="5089961"/>
                <a:ext cx="3816424" cy="58336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235437C1-D41D-CAB8-BCF0-E34FE640A91E}"/>
                  </a:ext>
                </a:extLst>
              </p:cNvPr>
              <p:cNvSpPr txBox="1"/>
              <p:nvPr/>
            </p:nvSpPr>
            <p:spPr>
              <a:xfrm>
                <a:off x="4644008" y="5068407"/>
                <a:ext cx="3816424" cy="58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20</m:t>
                          </m:r>
                          <m:r>
                            <a:rPr lang="pt-BR" sz="2000" b="0" i="1" smtClean="0">
                              <a:latin typeface="Cambria Math" panose="02040503050406030204" pitchFamily="18" charset="0"/>
                            </a:rPr>
                            <m:t>𝐾</m:t>
                          </m:r>
                        </m:num>
                        <m:den>
                          <m:r>
                            <a:rPr lang="pt-BR" sz="2000" b="0" i="1" smtClean="0">
                              <a:latin typeface="Cambria Math" panose="02040503050406030204" pitchFamily="18" charset="0"/>
                            </a:rPr>
                            <m:t>10</m:t>
                          </m:r>
                          <m:r>
                            <a:rPr lang="pt-BR" sz="2000" b="0" i="1" smtClean="0">
                              <a:latin typeface="Cambria Math" panose="02040503050406030204" pitchFamily="18" charset="0"/>
                            </a:rPr>
                            <m:t>𝐾</m:t>
                          </m:r>
                          <m:r>
                            <a:rPr lang="pt-BR" sz="2000" b="0" i="1" smtClean="0">
                              <a:latin typeface="Cambria Math" panose="02040503050406030204" pitchFamily="18" charset="0"/>
                            </a:rPr>
                            <m:t>+20</m:t>
                          </m:r>
                          <m:r>
                            <a:rPr lang="pt-BR" sz="2000" b="0" i="1" smtClean="0">
                              <a:latin typeface="Cambria Math" panose="02040503050406030204" pitchFamily="18" charset="0"/>
                            </a:rPr>
                            <m:t>𝐾</m:t>
                          </m:r>
                        </m:den>
                      </m:f>
                      <m:r>
                        <a:rPr lang="pt-BR" sz="2000" b="0" i="1" smtClean="0">
                          <a:latin typeface="Cambria Math" panose="02040503050406030204" pitchFamily="18" charset="0"/>
                          <a:ea typeface="Cambria Math" panose="02040503050406030204" pitchFamily="18" charset="0"/>
                        </a:rPr>
                        <m:t>×5=3,33 </m:t>
                      </m:r>
                      <m:r>
                        <a:rPr lang="pt-BR" sz="2000" b="0" i="1" smtClean="0">
                          <a:latin typeface="Cambria Math" panose="02040503050406030204" pitchFamily="18" charset="0"/>
                          <a:ea typeface="Cambria Math" panose="02040503050406030204" pitchFamily="18" charset="0"/>
                        </a:rPr>
                        <m:t>𝑉𝑜𝑙𝑡𝑠</m:t>
                      </m:r>
                    </m:oMath>
                  </m:oMathPara>
                </a14:m>
                <a:endParaRPr lang="pt-BR" sz="2000" dirty="0"/>
              </a:p>
            </p:txBody>
          </p:sp>
        </mc:Choice>
        <mc:Fallback xmlns="">
          <p:sp>
            <p:nvSpPr>
              <p:cNvPr id="23" name="CaixaDeTexto 22">
                <a:extLst>
                  <a:ext uri="{FF2B5EF4-FFF2-40B4-BE49-F238E27FC236}">
                    <a16:creationId xmlns:a16="http://schemas.microsoft.com/office/drawing/2014/main" id="{235437C1-D41D-CAB8-BCF0-E34FE640A91E}"/>
                  </a:ext>
                </a:extLst>
              </p:cNvPr>
              <p:cNvSpPr txBox="1">
                <a:spLocks noRot="1" noChangeAspect="1" noMove="1" noResize="1" noEditPoints="1" noAdjustHandles="1" noChangeArrowheads="1" noChangeShapeType="1" noTextEdit="1"/>
              </p:cNvSpPr>
              <p:nvPr/>
            </p:nvSpPr>
            <p:spPr>
              <a:xfrm>
                <a:off x="4644008" y="5068407"/>
                <a:ext cx="3816424" cy="583365"/>
              </a:xfrm>
              <a:prstGeom prst="rect">
                <a:avLst/>
              </a:prstGeom>
              <a:blipFill>
                <a:blip r:embed="rId7"/>
                <a:stretch>
                  <a:fillRect/>
                </a:stretch>
              </a:blipFill>
            </p:spPr>
            <p:txBody>
              <a:bodyPr/>
              <a:lstStyle/>
              <a:p>
                <a:r>
                  <a:rPr lang="pt-BR">
                    <a:noFill/>
                  </a:rPr>
                  <a:t> </a:t>
                </a:r>
              </a:p>
            </p:txBody>
          </p:sp>
        </mc:Fallback>
      </mc:AlternateContent>
      <p:sp>
        <p:nvSpPr>
          <p:cNvPr id="24" name="CaixaDeTexto 23">
            <a:extLst>
              <a:ext uri="{FF2B5EF4-FFF2-40B4-BE49-F238E27FC236}">
                <a16:creationId xmlns:a16="http://schemas.microsoft.com/office/drawing/2014/main" id="{E999DA81-E269-00A5-7CD0-3BB5FC04C4C2}"/>
              </a:ext>
            </a:extLst>
          </p:cNvPr>
          <p:cNvSpPr txBox="1"/>
          <p:nvPr/>
        </p:nvSpPr>
        <p:spPr>
          <a:xfrm>
            <a:off x="323528" y="6001543"/>
            <a:ext cx="5392528" cy="307777"/>
          </a:xfrm>
          <a:prstGeom prst="rect">
            <a:avLst/>
          </a:prstGeom>
          <a:noFill/>
        </p:spPr>
        <p:txBody>
          <a:bodyPr wrap="square">
            <a:spAutoFit/>
          </a:bodyPr>
          <a:lstStyle/>
          <a:p>
            <a:r>
              <a:rPr lang="pt-BR" sz="1400" dirty="0">
                <a:latin typeface="Gotham HTF"/>
              </a:rPr>
              <a:t>Note que a soma de V1 e V2 é igual a 5 Volts, a tensão total de entrada!</a:t>
            </a:r>
          </a:p>
        </p:txBody>
      </p:sp>
    </p:spTree>
    <p:extLst>
      <p:ext uri="{BB962C8B-B14F-4D97-AF65-F5344CB8AC3E}">
        <p14:creationId xmlns:p14="http://schemas.microsoft.com/office/powerpoint/2010/main" val="41907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8496944" cy="936105"/>
            <a:chOff x="638714" y="3080501"/>
            <a:chExt cx="12272827" cy="3165599"/>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6"/>
              <a:ext cx="11533119" cy="31628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tem diversas aplicações e é amplamente utilizada na eletrônica. Algumas aplicações comuns incluem:</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grpSp>
        <p:nvGrpSpPr>
          <p:cNvPr id="4101" name="Agrupar 4100">
            <a:extLst>
              <a:ext uri="{FF2B5EF4-FFF2-40B4-BE49-F238E27FC236}">
                <a16:creationId xmlns:a16="http://schemas.microsoft.com/office/drawing/2014/main" id="{DF533C42-5367-C40A-05E7-2581A4DB637A}"/>
              </a:ext>
            </a:extLst>
          </p:cNvPr>
          <p:cNvGrpSpPr/>
          <p:nvPr/>
        </p:nvGrpSpPr>
        <p:grpSpPr>
          <a:xfrm>
            <a:off x="395536" y="4141646"/>
            <a:ext cx="2197767" cy="1927843"/>
            <a:chOff x="395536" y="4141646"/>
            <a:chExt cx="2197767" cy="1927843"/>
          </a:xfrm>
        </p:grpSpPr>
        <p:sp>
          <p:nvSpPr>
            <p:cNvPr id="2" name="Rectangle 3">
              <a:extLst>
                <a:ext uri="{FF2B5EF4-FFF2-40B4-BE49-F238E27FC236}">
                  <a16:creationId xmlns:a16="http://schemas.microsoft.com/office/drawing/2014/main" id="{122D9D2A-EA48-8267-46E6-04F7B91CBB27}"/>
                </a:ext>
              </a:extLst>
            </p:cNvPr>
            <p:cNvSpPr>
              <a:spLocks noChangeAspect="1"/>
            </p:cNvSpPr>
            <p:nvPr/>
          </p:nvSpPr>
          <p:spPr>
            <a:xfrm>
              <a:off x="395536" y="4141646"/>
              <a:ext cx="594000" cy="59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0" name="Rectangle 6">
              <a:extLst>
                <a:ext uri="{FF2B5EF4-FFF2-40B4-BE49-F238E27FC236}">
                  <a16:creationId xmlns:a16="http://schemas.microsoft.com/office/drawing/2014/main" id="{D6F66BAE-72DE-F93F-7217-8331159B854F}"/>
                </a:ext>
              </a:extLst>
            </p:cNvPr>
            <p:cNvSpPr>
              <a:spLocks noChangeAspect="1"/>
            </p:cNvSpPr>
            <p:nvPr/>
          </p:nvSpPr>
          <p:spPr>
            <a:xfrm>
              <a:off x="989536" y="4141646"/>
              <a:ext cx="1603767"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Controle de Volume</a:t>
              </a:r>
            </a:p>
          </p:txBody>
        </p:sp>
        <p:sp>
          <p:nvSpPr>
            <p:cNvPr id="16" name="TextBox 11">
              <a:extLst>
                <a:ext uri="{FF2B5EF4-FFF2-40B4-BE49-F238E27FC236}">
                  <a16:creationId xmlns:a16="http://schemas.microsoft.com/office/drawing/2014/main" id="{B55B7E4E-6B20-B85F-64BA-3E182F7EFA8F}"/>
                </a:ext>
              </a:extLst>
            </p:cNvPr>
            <p:cNvSpPr txBox="1"/>
            <p:nvPr/>
          </p:nvSpPr>
          <p:spPr>
            <a:xfrm>
              <a:off x="395536" y="4869160"/>
              <a:ext cx="2197766" cy="1200329"/>
            </a:xfrm>
            <a:prstGeom prst="rect">
              <a:avLst/>
            </a:prstGeom>
            <a:noFill/>
          </p:spPr>
          <p:txBody>
            <a:bodyPr wrap="square" rtlCol="0">
              <a:spAutoFit/>
            </a:bodyPr>
            <a:lstStyle/>
            <a:p>
              <a:pPr defTabSz="685800"/>
              <a:r>
                <a:rPr lang="pt-BR" sz="1200" b="0" i="0" dirty="0">
                  <a:effectLst/>
                  <a:latin typeface="Gotham HTF"/>
                </a:rPr>
                <a:t>Utilizado em amplificadores de áudio, onde um potenciômetro é usado para ajustar a tensão que chega ao alto-falante, controlando assim o volume do som.</a:t>
              </a:r>
              <a:endParaRPr lang="pt-BR" sz="1200" dirty="0">
                <a:latin typeface="Gotham HTF"/>
              </a:endParaRPr>
            </a:p>
          </p:txBody>
        </p:sp>
      </p:grpSp>
      <p:grpSp>
        <p:nvGrpSpPr>
          <p:cNvPr id="4099" name="Agrupar 4098">
            <a:extLst>
              <a:ext uri="{FF2B5EF4-FFF2-40B4-BE49-F238E27FC236}">
                <a16:creationId xmlns:a16="http://schemas.microsoft.com/office/drawing/2014/main" id="{76C40157-9BDC-E348-87D0-DF6814D4F537}"/>
              </a:ext>
            </a:extLst>
          </p:cNvPr>
          <p:cNvGrpSpPr/>
          <p:nvPr/>
        </p:nvGrpSpPr>
        <p:grpSpPr>
          <a:xfrm>
            <a:off x="3415034" y="4141646"/>
            <a:ext cx="2197767" cy="2666506"/>
            <a:chOff x="3288633" y="4141646"/>
            <a:chExt cx="2197767" cy="2666506"/>
          </a:xfrm>
        </p:grpSpPr>
        <p:sp>
          <p:nvSpPr>
            <p:cNvPr id="3" name="Rectangle 4">
              <a:extLst>
                <a:ext uri="{FF2B5EF4-FFF2-40B4-BE49-F238E27FC236}">
                  <a16:creationId xmlns:a16="http://schemas.microsoft.com/office/drawing/2014/main" id="{402128BF-8609-6711-DD45-8A0BEC0CE316}"/>
                </a:ext>
              </a:extLst>
            </p:cNvPr>
            <p:cNvSpPr>
              <a:spLocks noChangeAspect="1"/>
            </p:cNvSpPr>
            <p:nvPr/>
          </p:nvSpPr>
          <p:spPr>
            <a:xfrm>
              <a:off x="3288633" y="4141646"/>
              <a:ext cx="594000" cy="594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1" name="Rectangle 7">
              <a:extLst>
                <a:ext uri="{FF2B5EF4-FFF2-40B4-BE49-F238E27FC236}">
                  <a16:creationId xmlns:a16="http://schemas.microsoft.com/office/drawing/2014/main" id="{C1E954D6-7ACD-6773-03D2-0EF2C1F7B8EB}"/>
                </a:ext>
              </a:extLst>
            </p:cNvPr>
            <p:cNvSpPr>
              <a:spLocks noChangeAspect="1"/>
            </p:cNvSpPr>
            <p:nvPr/>
          </p:nvSpPr>
          <p:spPr>
            <a:xfrm>
              <a:off x="3882633" y="4141646"/>
              <a:ext cx="1603767" cy="59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Sensoriamento de Níveis</a:t>
              </a:r>
            </a:p>
          </p:txBody>
        </p:sp>
        <p:sp>
          <p:nvSpPr>
            <p:cNvPr id="17" name="TextBox 12">
              <a:extLst>
                <a:ext uri="{FF2B5EF4-FFF2-40B4-BE49-F238E27FC236}">
                  <a16:creationId xmlns:a16="http://schemas.microsoft.com/office/drawing/2014/main" id="{90202F7E-5484-38DE-240F-9CD22D71F304}"/>
                </a:ext>
              </a:extLst>
            </p:cNvPr>
            <p:cNvSpPr txBox="1"/>
            <p:nvPr/>
          </p:nvSpPr>
          <p:spPr>
            <a:xfrm>
              <a:off x="3288633" y="4869160"/>
              <a:ext cx="2197766" cy="1938992"/>
            </a:xfrm>
            <a:prstGeom prst="rect">
              <a:avLst/>
            </a:prstGeom>
            <a:noFill/>
          </p:spPr>
          <p:txBody>
            <a:bodyPr wrap="square" rtlCol="0">
              <a:spAutoFit/>
            </a:bodyPr>
            <a:lstStyle/>
            <a:p>
              <a:pPr defTabSz="685800"/>
              <a:r>
                <a:rPr lang="pt-BR" sz="1200" b="0" i="0" dirty="0">
                  <a:effectLst/>
                  <a:latin typeface="Gotham HTF"/>
                </a:rPr>
                <a:t>Utilizado para converter grandezas físicas, como temperatura ou luz, em sinais elétricos proporcionais. Os sensores são projetados para variar sua resistência com a mudança da grandeza física, e a divisão de tensão é usada para obter uma tensão proporcional a essa variação.</a:t>
              </a:r>
              <a:endParaRPr lang="pt-BR" sz="1200" dirty="0">
                <a:latin typeface="Gotham HTF"/>
              </a:endParaRPr>
            </a:p>
          </p:txBody>
        </p:sp>
      </p:grpSp>
      <p:grpSp>
        <p:nvGrpSpPr>
          <p:cNvPr id="4097" name="Agrupar 4096">
            <a:extLst>
              <a:ext uri="{FF2B5EF4-FFF2-40B4-BE49-F238E27FC236}">
                <a16:creationId xmlns:a16="http://schemas.microsoft.com/office/drawing/2014/main" id="{D32BB02E-CD85-FF06-26E2-5EC1D6D025F9}"/>
              </a:ext>
            </a:extLst>
          </p:cNvPr>
          <p:cNvGrpSpPr/>
          <p:nvPr/>
        </p:nvGrpSpPr>
        <p:grpSpPr>
          <a:xfrm>
            <a:off x="6434531" y="4141646"/>
            <a:ext cx="2197767" cy="1927843"/>
            <a:chOff x="6434531" y="4141646"/>
            <a:chExt cx="2197767" cy="1927843"/>
          </a:xfrm>
        </p:grpSpPr>
        <p:sp>
          <p:nvSpPr>
            <p:cNvPr id="4" name="Rectangle 5">
              <a:extLst>
                <a:ext uri="{FF2B5EF4-FFF2-40B4-BE49-F238E27FC236}">
                  <a16:creationId xmlns:a16="http://schemas.microsoft.com/office/drawing/2014/main" id="{C24ED017-6498-A515-F010-832574D1096D}"/>
                </a:ext>
              </a:extLst>
            </p:cNvPr>
            <p:cNvSpPr>
              <a:spLocks noChangeAspect="1"/>
            </p:cNvSpPr>
            <p:nvPr/>
          </p:nvSpPr>
          <p:spPr>
            <a:xfrm>
              <a:off x="6434531" y="4141646"/>
              <a:ext cx="594000" cy="594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5" name="Rectangle 8">
              <a:extLst>
                <a:ext uri="{FF2B5EF4-FFF2-40B4-BE49-F238E27FC236}">
                  <a16:creationId xmlns:a16="http://schemas.microsoft.com/office/drawing/2014/main" id="{7096B5C2-5B9B-F9BA-BE84-1AADE644C7D5}"/>
                </a:ext>
              </a:extLst>
            </p:cNvPr>
            <p:cNvSpPr>
              <a:spLocks noChangeAspect="1"/>
            </p:cNvSpPr>
            <p:nvPr/>
          </p:nvSpPr>
          <p:spPr>
            <a:xfrm>
              <a:off x="7028531" y="4141646"/>
              <a:ext cx="1603767" cy="59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Fontes de Alimentação Ajustáveis</a:t>
              </a:r>
            </a:p>
          </p:txBody>
        </p:sp>
        <p:sp>
          <p:nvSpPr>
            <p:cNvPr id="18" name="TextBox 13">
              <a:extLst>
                <a:ext uri="{FF2B5EF4-FFF2-40B4-BE49-F238E27FC236}">
                  <a16:creationId xmlns:a16="http://schemas.microsoft.com/office/drawing/2014/main" id="{CEA8C7DA-C835-09FD-0B2D-980F5BFAFB9D}"/>
                </a:ext>
              </a:extLst>
            </p:cNvPr>
            <p:cNvSpPr txBox="1"/>
            <p:nvPr/>
          </p:nvSpPr>
          <p:spPr>
            <a:xfrm>
              <a:off x="6434532" y="4869160"/>
              <a:ext cx="2197766" cy="1200329"/>
            </a:xfrm>
            <a:prstGeom prst="rect">
              <a:avLst/>
            </a:prstGeom>
            <a:noFill/>
          </p:spPr>
          <p:txBody>
            <a:bodyPr wrap="square" rtlCol="0">
              <a:spAutoFit/>
            </a:bodyPr>
            <a:lstStyle/>
            <a:p>
              <a:pPr defTabSz="685800"/>
              <a:r>
                <a:rPr lang="pt-BR" sz="1200" b="0" i="0" dirty="0">
                  <a:effectLst/>
                  <a:latin typeface="Gotham HTF"/>
                </a:rPr>
                <a:t>A divisão de tensão é usada para criar uma saída de tensão ajustável a partir de uma fonte de tensão fixa, permitindo fornecer diferentes níveis de tensão conforme necessário.</a:t>
              </a:r>
              <a:endParaRPr lang="pt-BR" sz="1200" dirty="0">
                <a:latin typeface="Gotham HTF"/>
              </a:endParaRPr>
            </a:p>
          </p:txBody>
        </p:sp>
      </p:grpSp>
      <p:pic>
        <p:nvPicPr>
          <p:cNvPr id="6146" name="Picture 2" descr="CAIXA DE SOM LOGITECH Z207 - P2, Bluetooth, Controle Volume por R$378,50">
            <a:extLst>
              <a:ext uri="{FF2B5EF4-FFF2-40B4-BE49-F238E27FC236}">
                <a16:creationId xmlns:a16="http://schemas.microsoft.com/office/drawing/2014/main" id="{A8CCF9B1-DD4C-78BA-7AFB-C0FD343CF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9" y="2434719"/>
            <a:ext cx="1484560" cy="15315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Eletronica Erlich: LDR e suas utilidades">
            <a:extLst>
              <a:ext uri="{FF2B5EF4-FFF2-40B4-BE49-F238E27FC236}">
                <a16:creationId xmlns:a16="http://schemas.microsoft.com/office/drawing/2014/main" id="{43E8C58B-3952-3744-ABC4-627E9851D0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098" y="2178624"/>
            <a:ext cx="2048912" cy="1923978"/>
          </a:xfrm>
          <a:prstGeom prst="rect">
            <a:avLst/>
          </a:prstGeom>
          <a:noFill/>
          <a:extLst>
            <a:ext uri="{909E8E84-426E-40DD-AFC4-6F175D3DCCD1}">
              <a14:hiddenFill xmlns:a14="http://schemas.microsoft.com/office/drawing/2010/main">
                <a:solidFill>
                  <a:srgbClr val="FFFFFF"/>
                </a:solidFill>
              </a14:hiddenFill>
            </a:ext>
          </a:extLst>
        </p:spPr>
      </p:pic>
      <p:pic>
        <p:nvPicPr>
          <p:cNvPr id="4105" name="Imagem 4104">
            <a:extLst>
              <a:ext uri="{FF2B5EF4-FFF2-40B4-BE49-F238E27FC236}">
                <a16:creationId xmlns:a16="http://schemas.microsoft.com/office/drawing/2014/main" id="{C706AC4C-C43A-F26C-7244-168FF143982B}"/>
              </a:ext>
            </a:extLst>
          </p:cNvPr>
          <p:cNvPicPr>
            <a:picLocks noChangeAspect="1"/>
          </p:cNvPicPr>
          <p:nvPr/>
        </p:nvPicPr>
        <p:blipFill>
          <a:blip r:embed="rId5"/>
          <a:stretch>
            <a:fillRect/>
          </a:stretch>
        </p:blipFill>
        <p:spPr>
          <a:xfrm>
            <a:off x="6653229" y="2164513"/>
            <a:ext cx="1738632" cy="1835858"/>
          </a:xfrm>
          <a:prstGeom prst="rect">
            <a:avLst/>
          </a:prstGeom>
        </p:spPr>
      </p:pic>
    </p:spTree>
    <p:extLst>
      <p:ext uri="{BB962C8B-B14F-4D97-AF65-F5344CB8AC3E}">
        <p14:creationId xmlns:p14="http://schemas.microsoft.com/office/powerpoint/2010/main" val="6055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8065</TotalTime>
  <Words>1508</Words>
  <Application>Microsoft Office PowerPoint</Application>
  <PresentationFormat>Apresentação na tela (4:3)</PresentationFormat>
  <Paragraphs>109</Paragraphs>
  <Slides>15</Slides>
  <Notes>11</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15</vt:i4>
      </vt:variant>
    </vt:vector>
  </HeadingPairs>
  <TitlesOfParts>
    <vt:vector size="27" baseType="lpstr">
      <vt:lpstr>Arial</vt:lpstr>
      <vt:lpstr>Calibri</vt:lpstr>
      <vt:lpstr>Calibri Light</vt:lpstr>
      <vt:lpstr>Cambria Math</vt:lpstr>
      <vt:lpstr>Gotham HTF</vt:lpstr>
      <vt:lpstr>Gotham HTF Light</vt:lpstr>
      <vt:lpstr>Gotham HTF Medium</vt:lpstr>
      <vt:lpstr>Söhne</vt:lpstr>
      <vt:lpstr>Times New Roman</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Y. C. Toyofuku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Airton</cp:lastModifiedBy>
  <cp:revision>471</cp:revision>
  <dcterms:created xsi:type="dcterms:W3CDTF">2018-08-18T04:32:45Z</dcterms:created>
  <dcterms:modified xsi:type="dcterms:W3CDTF">2023-07-05T14:50:04Z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